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7"/>
  </p:notesMasterIdLst>
  <p:handoutMasterIdLst>
    <p:handoutMasterId r:id="rId18"/>
  </p:handoutMasterIdLst>
  <p:sldIdLst>
    <p:sldId id="276" r:id="rId2"/>
    <p:sldId id="305" r:id="rId3"/>
    <p:sldId id="320" r:id="rId4"/>
    <p:sldId id="300" r:id="rId5"/>
    <p:sldId id="288" r:id="rId6"/>
    <p:sldId id="316" r:id="rId7"/>
    <p:sldId id="314" r:id="rId8"/>
    <p:sldId id="293" r:id="rId9"/>
    <p:sldId id="323" r:id="rId10"/>
    <p:sldId id="319" r:id="rId11"/>
    <p:sldId id="308" r:id="rId12"/>
    <p:sldId id="318" r:id="rId13"/>
    <p:sldId id="298" r:id="rId14"/>
    <p:sldId id="301" r:id="rId15"/>
    <p:sldId id="275"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E76BC"/>
    <a:srgbClr val="002C77"/>
    <a:srgbClr val="981E32"/>
    <a:srgbClr val="92D050"/>
    <a:srgbClr val="F3B23A"/>
    <a:srgbClr val="FF00FF"/>
    <a:srgbClr val="A83A3A"/>
    <a:srgbClr val="A83A4C"/>
    <a:srgbClr val="5711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5" autoAdjust="0"/>
    <p:restoredTop sz="94639" autoAdjust="0"/>
  </p:normalViewPr>
  <p:slideViewPr>
    <p:cSldViewPr>
      <p:cViewPr>
        <p:scale>
          <a:sx n="92" d="100"/>
          <a:sy n="92" d="100"/>
        </p:scale>
        <p:origin x="-1118" y="-43"/>
      </p:cViewPr>
      <p:guideLst>
        <p:guide orient="horz" pos="2160"/>
        <p:guide pos="2880"/>
      </p:guideLst>
    </p:cSldViewPr>
  </p:slideViewPr>
  <p:notesTextViewPr>
    <p:cViewPr>
      <p:scale>
        <a:sx n="1" d="1"/>
        <a:sy n="1" d="1"/>
      </p:scale>
      <p:origin x="0" y="0"/>
    </p:cViewPr>
  </p:notesTextViewPr>
  <p:sorterViewPr>
    <p:cViewPr>
      <p:scale>
        <a:sx n="100" d="100"/>
        <a:sy n="100" d="100"/>
      </p:scale>
      <p:origin x="0" y="1044"/>
    </p:cViewPr>
  </p:sorterViewPr>
  <p:notesViewPr>
    <p:cSldViewPr>
      <p:cViewPr varScale="1">
        <p:scale>
          <a:sx n="68" d="100"/>
          <a:sy n="68" d="100"/>
        </p:scale>
        <p:origin x="-282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3F341-1011-49F9-8124-ED81D5DEB76B}" type="doc">
      <dgm:prSet loTypeId="urn:microsoft.com/office/officeart/2005/8/layout/venn1" loCatId="relationship" qsTypeId="urn:microsoft.com/office/officeart/2005/8/quickstyle/simple1" qsCatId="simple" csTypeId="urn:microsoft.com/office/officeart/2005/8/colors/accent1_2" csCatId="accent1" phldr="1"/>
      <dgm:spPr/>
    </dgm:pt>
    <dgm:pt modelId="{6AF54A85-2F21-4F1C-AF9A-5139EBDD2F93}">
      <dgm:prSet phldrT="[Text]" custT="1"/>
      <dgm:spPr>
        <a:solidFill>
          <a:srgbClr val="002C77">
            <a:alpha val="50000"/>
          </a:srgbClr>
        </a:solidFill>
      </dgm:spPr>
      <dgm:t>
        <a:bodyPr/>
        <a:lstStyle/>
        <a:p>
          <a:endParaRPr lang="en-US" sz="2000" dirty="0"/>
        </a:p>
      </dgm:t>
    </dgm:pt>
    <dgm:pt modelId="{85B9FC5D-DD30-4B2A-BA3F-DC5E9BB1681B}" type="parTrans" cxnId="{DA6A8FCB-6AEF-4BB1-BBDD-BFA5B9984076}">
      <dgm:prSet/>
      <dgm:spPr/>
      <dgm:t>
        <a:bodyPr/>
        <a:lstStyle/>
        <a:p>
          <a:endParaRPr lang="en-US"/>
        </a:p>
      </dgm:t>
    </dgm:pt>
    <dgm:pt modelId="{D7F19C63-1DF9-4F37-8D61-9F340D5578A9}" type="sibTrans" cxnId="{DA6A8FCB-6AEF-4BB1-BBDD-BFA5B9984076}">
      <dgm:prSet/>
      <dgm:spPr/>
      <dgm:t>
        <a:bodyPr/>
        <a:lstStyle/>
        <a:p>
          <a:endParaRPr lang="en-US"/>
        </a:p>
      </dgm:t>
    </dgm:pt>
    <dgm:pt modelId="{34697C8B-DF9D-4E9B-A63E-38B9B0A46E1B}">
      <dgm:prSet phldrT="[Text]"/>
      <dgm:spPr>
        <a:solidFill>
          <a:srgbClr val="002C77">
            <a:alpha val="50000"/>
          </a:srgbClr>
        </a:solidFill>
      </dgm:spPr>
      <dgm:t>
        <a:bodyPr/>
        <a:lstStyle/>
        <a:p>
          <a:endParaRPr lang="en-US" dirty="0"/>
        </a:p>
      </dgm:t>
    </dgm:pt>
    <dgm:pt modelId="{65FFCD05-A3F0-403D-8C08-071876E84884}" type="parTrans" cxnId="{C340865C-D49B-4397-9822-1F69388F2E42}">
      <dgm:prSet/>
      <dgm:spPr/>
      <dgm:t>
        <a:bodyPr/>
        <a:lstStyle/>
        <a:p>
          <a:endParaRPr lang="en-US"/>
        </a:p>
      </dgm:t>
    </dgm:pt>
    <dgm:pt modelId="{118A6425-830E-47F2-B553-10A7504F2E4F}" type="sibTrans" cxnId="{C340865C-D49B-4397-9822-1F69388F2E42}">
      <dgm:prSet/>
      <dgm:spPr/>
      <dgm:t>
        <a:bodyPr/>
        <a:lstStyle/>
        <a:p>
          <a:endParaRPr lang="en-US"/>
        </a:p>
      </dgm:t>
    </dgm:pt>
    <dgm:pt modelId="{E09D8F7C-B8E4-44FE-BA7A-80DD16C6ECB4}">
      <dgm:prSet phldrT="[Text]"/>
      <dgm:spPr>
        <a:solidFill>
          <a:srgbClr val="002C77">
            <a:alpha val="50000"/>
          </a:srgbClr>
        </a:solidFill>
      </dgm:spPr>
      <dgm:t>
        <a:bodyPr/>
        <a:lstStyle/>
        <a:p>
          <a:endParaRPr lang="en-US" dirty="0"/>
        </a:p>
      </dgm:t>
    </dgm:pt>
    <dgm:pt modelId="{BCF292C1-0DA2-4886-B8BF-A5CD18F573A4}" type="sibTrans" cxnId="{2DDEAB7A-B436-41F3-AAB1-38236515469F}">
      <dgm:prSet/>
      <dgm:spPr/>
      <dgm:t>
        <a:bodyPr/>
        <a:lstStyle/>
        <a:p>
          <a:endParaRPr lang="en-US"/>
        </a:p>
      </dgm:t>
    </dgm:pt>
    <dgm:pt modelId="{BF90A36C-8A18-49FF-A8E0-435EB7698E05}" type="parTrans" cxnId="{2DDEAB7A-B436-41F3-AAB1-38236515469F}">
      <dgm:prSet/>
      <dgm:spPr/>
      <dgm:t>
        <a:bodyPr/>
        <a:lstStyle/>
        <a:p>
          <a:endParaRPr lang="en-US"/>
        </a:p>
      </dgm:t>
    </dgm:pt>
    <dgm:pt modelId="{D87CE366-930E-48CE-91FD-BBDA163A940E}" type="pres">
      <dgm:prSet presAssocID="{4613F341-1011-49F9-8124-ED81D5DEB76B}" presName="compositeShape" presStyleCnt="0">
        <dgm:presLayoutVars>
          <dgm:chMax val="7"/>
          <dgm:dir/>
          <dgm:resizeHandles val="exact"/>
        </dgm:presLayoutVars>
      </dgm:prSet>
      <dgm:spPr/>
    </dgm:pt>
    <dgm:pt modelId="{EE0DAE17-8D74-40C0-B1D5-AB496D8F6E4A}" type="pres">
      <dgm:prSet presAssocID="{6AF54A85-2F21-4F1C-AF9A-5139EBDD2F93}" presName="circ1" presStyleLbl="vennNode1" presStyleIdx="0" presStyleCnt="3" custScaleX="119221" custScaleY="124244" custLinFactNeighborX="807" custLinFactNeighborY="2709"/>
      <dgm:spPr/>
      <dgm:t>
        <a:bodyPr/>
        <a:lstStyle/>
        <a:p>
          <a:endParaRPr lang="en-US"/>
        </a:p>
      </dgm:t>
    </dgm:pt>
    <dgm:pt modelId="{77F9446C-6A34-4E3B-BCEA-7E39D3B0AB77}" type="pres">
      <dgm:prSet presAssocID="{6AF54A85-2F21-4F1C-AF9A-5139EBDD2F93}" presName="circ1Tx" presStyleLbl="revTx" presStyleIdx="0" presStyleCnt="0">
        <dgm:presLayoutVars>
          <dgm:chMax val="0"/>
          <dgm:chPref val="0"/>
          <dgm:bulletEnabled val="1"/>
        </dgm:presLayoutVars>
      </dgm:prSet>
      <dgm:spPr/>
      <dgm:t>
        <a:bodyPr/>
        <a:lstStyle/>
        <a:p>
          <a:endParaRPr lang="en-US"/>
        </a:p>
      </dgm:t>
    </dgm:pt>
    <dgm:pt modelId="{1037A787-E295-4D3F-8364-C165B9649D8C}" type="pres">
      <dgm:prSet presAssocID="{34697C8B-DF9D-4E9B-A63E-38B9B0A46E1B}" presName="circ2" presStyleLbl="vennNode1" presStyleIdx="1" presStyleCnt="3" custScaleX="126345" custScaleY="127184" custLinFactNeighborX="-10277" custLinFactNeighborY="-16196"/>
      <dgm:spPr/>
      <dgm:t>
        <a:bodyPr/>
        <a:lstStyle/>
        <a:p>
          <a:endParaRPr lang="en-US"/>
        </a:p>
      </dgm:t>
    </dgm:pt>
    <dgm:pt modelId="{750FC8E5-E5CD-4ED8-ABBB-8E21B7AFBC13}" type="pres">
      <dgm:prSet presAssocID="{34697C8B-DF9D-4E9B-A63E-38B9B0A46E1B}" presName="circ2Tx" presStyleLbl="revTx" presStyleIdx="0" presStyleCnt="0">
        <dgm:presLayoutVars>
          <dgm:chMax val="0"/>
          <dgm:chPref val="0"/>
          <dgm:bulletEnabled val="1"/>
        </dgm:presLayoutVars>
      </dgm:prSet>
      <dgm:spPr/>
      <dgm:t>
        <a:bodyPr/>
        <a:lstStyle/>
        <a:p>
          <a:endParaRPr lang="en-US"/>
        </a:p>
      </dgm:t>
    </dgm:pt>
    <dgm:pt modelId="{AD8DBB57-DAE5-4EAE-B5A4-FF4BF2665755}" type="pres">
      <dgm:prSet presAssocID="{E09D8F7C-B8E4-44FE-BA7A-80DD16C6ECB4}" presName="circ3" presStyleLbl="vennNode1" presStyleIdx="2" presStyleCnt="3" custScaleX="124999" custScaleY="127134" custLinFactNeighborX="10277" custLinFactNeighborY="-16146"/>
      <dgm:spPr/>
      <dgm:t>
        <a:bodyPr/>
        <a:lstStyle/>
        <a:p>
          <a:endParaRPr lang="en-US"/>
        </a:p>
      </dgm:t>
    </dgm:pt>
    <dgm:pt modelId="{2199420C-283D-4F0E-AC12-C08858EFC8CB}" type="pres">
      <dgm:prSet presAssocID="{E09D8F7C-B8E4-44FE-BA7A-80DD16C6ECB4}" presName="circ3Tx" presStyleLbl="revTx" presStyleIdx="0" presStyleCnt="0">
        <dgm:presLayoutVars>
          <dgm:chMax val="0"/>
          <dgm:chPref val="0"/>
          <dgm:bulletEnabled val="1"/>
        </dgm:presLayoutVars>
      </dgm:prSet>
      <dgm:spPr/>
      <dgm:t>
        <a:bodyPr/>
        <a:lstStyle/>
        <a:p>
          <a:endParaRPr lang="en-US"/>
        </a:p>
      </dgm:t>
    </dgm:pt>
  </dgm:ptLst>
  <dgm:cxnLst>
    <dgm:cxn modelId="{FEF2F536-6B74-4260-B0BC-8F41C24FA105}" type="presOf" srcId="{6AF54A85-2F21-4F1C-AF9A-5139EBDD2F93}" destId="{EE0DAE17-8D74-40C0-B1D5-AB496D8F6E4A}" srcOrd="0" destOrd="0" presId="urn:microsoft.com/office/officeart/2005/8/layout/venn1"/>
    <dgm:cxn modelId="{2DDEAB7A-B436-41F3-AAB1-38236515469F}" srcId="{4613F341-1011-49F9-8124-ED81D5DEB76B}" destId="{E09D8F7C-B8E4-44FE-BA7A-80DD16C6ECB4}" srcOrd="2" destOrd="0" parTransId="{BF90A36C-8A18-49FF-A8E0-435EB7698E05}" sibTransId="{BCF292C1-0DA2-4886-B8BF-A5CD18F573A4}"/>
    <dgm:cxn modelId="{743AB4A0-2E03-4F33-AE5D-FD2F92A1A05B}" type="presOf" srcId="{34697C8B-DF9D-4E9B-A63E-38B9B0A46E1B}" destId="{750FC8E5-E5CD-4ED8-ABBB-8E21B7AFBC13}" srcOrd="1" destOrd="0" presId="urn:microsoft.com/office/officeart/2005/8/layout/venn1"/>
    <dgm:cxn modelId="{F0EBD959-679F-478E-AD38-2B8292F5242A}" type="presOf" srcId="{6AF54A85-2F21-4F1C-AF9A-5139EBDD2F93}" destId="{77F9446C-6A34-4E3B-BCEA-7E39D3B0AB77}" srcOrd="1" destOrd="0" presId="urn:microsoft.com/office/officeart/2005/8/layout/venn1"/>
    <dgm:cxn modelId="{72FEFA68-34C0-4E92-8944-3410CF241C07}" type="presOf" srcId="{34697C8B-DF9D-4E9B-A63E-38B9B0A46E1B}" destId="{1037A787-E295-4D3F-8364-C165B9649D8C}" srcOrd="0" destOrd="0" presId="urn:microsoft.com/office/officeart/2005/8/layout/venn1"/>
    <dgm:cxn modelId="{BF39693A-957B-4C9D-AB5D-10BF28F03BE8}" type="presOf" srcId="{4613F341-1011-49F9-8124-ED81D5DEB76B}" destId="{D87CE366-930E-48CE-91FD-BBDA163A940E}" srcOrd="0" destOrd="0" presId="urn:microsoft.com/office/officeart/2005/8/layout/venn1"/>
    <dgm:cxn modelId="{DA6A8FCB-6AEF-4BB1-BBDD-BFA5B9984076}" srcId="{4613F341-1011-49F9-8124-ED81D5DEB76B}" destId="{6AF54A85-2F21-4F1C-AF9A-5139EBDD2F93}" srcOrd="0" destOrd="0" parTransId="{85B9FC5D-DD30-4B2A-BA3F-DC5E9BB1681B}" sibTransId="{D7F19C63-1DF9-4F37-8D61-9F340D5578A9}"/>
    <dgm:cxn modelId="{35FE5646-BD95-4BDF-8B12-E5CAAACAB81B}" type="presOf" srcId="{E09D8F7C-B8E4-44FE-BA7A-80DD16C6ECB4}" destId="{2199420C-283D-4F0E-AC12-C08858EFC8CB}" srcOrd="1" destOrd="0" presId="urn:microsoft.com/office/officeart/2005/8/layout/venn1"/>
    <dgm:cxn modelId="{C340865C-D49B-4397-9822-1F69388F2E42}" srcId="{4613F341-1011-49F9-8124-ED81D5DEB76B}" destId="{34697C8B-DF9D-4E9B-A63E-38B9B0A46E1B}" srcOrd="1" destOrd="0" parTransId="{65FFCD05-A3F0-403D-8C08-071876E84884}" sibTransId="{118A6425-830E-47F2-B553-10A7504F2E4F}"/>
    <dgm:cxn modelId="{297FC8FE-639C-4762-AE4B-E7753A002572}" type="presOf" srcId="{E09D8F7C-B8E4-44FE-BA7A-80DD16C6ECB4}" destId="{AD8DBB57-DAE5-4EAE-B5A4-FF4BF2665755}" srcOrd="0" destOrd="0" presId="urn:microsoft.com/office/officeart/2005/8/layout/venn1"/>
    <dgm:cxn modelId="{167E32F4-E50D-433C-B2BF-90513F9C1D0A}" type="presParOf" srcId="{D87CE366-930E-48CE-91FD-BBDA163A940E}" destId="{EE0DAE17-8D74-40C0-B1D5-AB496D8F6E4A}" srcOrd="0" destOrd="0" presId="urn:microsoft.com/office/officeart/2005/8/layout/venn1"/>
    <dgm:cxn modelId="{0B3989A9-C54F-4167-9EA4-9A17564D6055}" type="presParOf" srcId="{D87CE366-930E-48CE-91FD-BBDA163A940E}" destId="{77F9446C-6A34-4E3B-BCEA-7E39D3B0AB77}" srcOrd="1" destOrd="0" presId="urn:microsoft.com/office/officeart/2005/8/layout/venn1"/>
    <dgm:cxn modelId="{E1D68298-F500-4BCA-B1E7-870A1FA22724}" type="presParOf" srcId="{D87CE366-930E-48CE-91FD-BBDA163A940E}" destId="{1037A787-E295-4D3F-8364-C165B9649D8C}" srcOrd="2" destOrd="0" presId="urn:microsoft.com/office/officeart/2005/8/layout/venn1"/>
    <dgm:cxn modelId="{DAD6F29D-72A8-42C7-B9F1-B7B74282EA4A}" type="presParOf" srcId="{D87CE366-930E-48CE-91FD-BBDA163A940E}" destId="{750FC8E5-E5CD-4ED8-ABBB-8E21B7AFBC13}" srcOrd="3" destOrd="0" presId="urn:microsoft.com/office/officeart/2005/8/layout/venn1"/>
    <dgm:cxn modelId="{714EF61B-2607-401C-BA44-C464C8451B47}" type="presParOf" srcId="{D87CE366-930E-48CE-91FD-BBDA163A940E}" destId="{AD8DBB57-DAE5-4EAE-B5A4-FF4BF2665755}" srcOrd="4" destOrd="0" presId="urn:microsoft.com/office/officeart/2005/8/layout/venn1"/>
    <dgm:cxn modelId="{B7F2BD7B-F5B6-49CF-BE36-81E9595514C5}" type="presParOf" srcId="{D87CE366-930E-48CE-91FD-BBDA163A940E}" destId="{2199420C-283D-4F0E-AC12-C08858EFC8C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DAE17-8D74-40C0-B1D5-AB496D8F6E4A}">
      <dsp:nvSpPr>
        <dsp:cNvPr id="0" name=""/>
        <dsp:cNvSpPr/>
      </dsp:nvSpPr>
      <dsp:spPr>
        <a:xfrm>
          <a:off x="2590793" y="-228604"/>
          <a:ext cx="3379486" cy="3521870"/>
        </a:xfrm>
        <a:prstGeom prst="ellipse">
          <a:avLst/>
        </a:prstGeom>
        <a:solidFill>
          <a:srgbClr val="002C77">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3041392" y="387723"/>
        <a:ext cx="2478289" cy="1584841"/>
      </dsp:txXfrm>
    </dsp:sp>
    <dsp:sp modelId="{1037A787-E295-4D3F-8364-C165B9649D8C}">
      <dsp:nvSpPr>
        <dsp:cNvPr id="0" name=""/>
        <dsp:cNvSpPr/>
      </dsp:nvSpPr>
      <dsp:spPr>
        <a:xfrm>
          <a:off x="3198465" y="965487"/>
          <a:ext cx="3581425" cy="3605208"/>
        </a:xfrm>
        <a:prstGeom prst="ellipse">
          <a:avLst/>
        </a:prstGeom>
        <a:solidFill>
          <a:srgbClr val="002C77">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293784" y="1896833"/>
        <a:ext cx="2148855" cy="1982864"/>
      </dsp:txXfrm>
    </dsp:sp>
    <dsp:sp modelId="{AD8DBB57-DAE5-4EAE-B5A4-FF4BF2665755}">
      <dsp:nvSpPr>
        <dsp:cNvPr id="0" name=""/>
        <dsp:cNvSpPr/>
      </dsp:nvSpPr>
      <dsp:spPr>
        <a:xfrm>
          <a:off x="1754508" y="967613"/>
          <a:ext cx="3543271" cy="3603791"/>
        </a:xfrm>
        <a:prstGeom prst="ellipse">
          <a:avLst/>
        </a:prstGeom>
        <a:solidFill>
          <a:srgbClr val="002C77">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088167" y="1898593"/>
        <a:ext cx="2125962" cy="198208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4184"/>
          </a:xfrm>
          <a:prstGeom prst="rect">
            <a:avLst/>
          </a:prstGeom>
        </p:spPr>
        <p:txBody>
          <a:bodyPr vert="horz" lIns="91650" tIns="45825" rIns="91650" bIns="45825" rtlCol="0"/>
          <a:lstStyle>
            <a:lvl1pPr algn="r">
              <a:defRPr sz="1200"/>
            </a:lvl1pPr>
          </a:lstStyle>
          <a:p>
            <a:fld id="{C604CD14-512E-4ED5-BC62-E538007162F6}" type="datetimeFigureOut">
              <a:rPr lang="en-US" smtClean="0"/>
              <a:t>1/20/2015</a:t>
            </a:fld>
            <a:endParaRPr lang="en-US"/>
          </a:p>
        </p:txBody>
      </p:sp>
      <p:sp>
        <p:nvSpPr>
          <p:cNvPr id="4" name="Footer Placeholder 3"/>
          <p:cNvSpPr>
            <a:spLocks noGrp="1"/>
          </p:cNvSpPr>
          <p:nvPr>
            <p:ph type="ftr" sz="quarter" idx="2"/>
          </p:nvPr>
        </p:nvSpPr>
        <p:spPr>
          <a:xfrm>
            <a:off x="0" y="8830627"/>
            <a:ext cx="3038372" cy="464184"/>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30627"/>
            <a:ext cx="3038372" cy="464184"/>
          </a:xfrm>
          <a:prstGeom prst="rect">
            <a:avLst/>
          </a:prstGeom>
        </p:spPr>
        <p:txBody>
          <a:bodyPr vert="horz" lIns="91650" tIns="45825" rIns="91650" bIns="45825" rtlCol="0" anchor="b"/>
          <a:lstStyle>
            <a:lvl1pPr algn="r">
              <a:defRPr sz="1200"/>
            </a:lvl1pPr>
          </a:lstStyle>
          <a:p>
            <a:fld id="{20639290-6861-4206-AFE3-4D55B2340891}" type="slidenum">
              <a:rPr lang="en-US" smtClean="0"/>
              <a:t>‹#›</a:t>
            </a:fld>
            <a:endParaRPr lang="en-US"/>
          </a:p>
        </p:txBody>
      </p:sp>
    </p:spTree>
    <p:extLst>
      <p:ext uri="{BB962C8B-B14F-4D97-AF65-F5344CB8AC3E}">
        <p14:creationId xmlns:p14="http://schemas.microsoft.com/office/powerpoint/2010/main" val="2736605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F596556E-D92C-4943-8DC9-CB9A7CAB1341}" type="datetimeFigureOut">
              <a:rPr lang="en-US" smtClean="0"/>
              <a:t>1/20/2015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068ADE0E-12BD-4DC4-8CFC-B74AF52C7FBB}" type="slidenum">
              <a:rPr lang="en-US" smtClean="0"/>
              <a:t>‹#›</a:t>
            </a:fld>
            <a:endParaRPr lang="en-US"/>
          </a:p>
        </p:txBody>
      </p:sp>
    </p:spTree>
    <p:extLst>
      <p:ext uri="{BB962C8B-B14F-4D97-AF65-F5344CB8AC3E}">
        <p14:creationId xmlns:p14="http://schemas.microsoft.com/office/powerpoint/2010/main" val="1445954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5</a:t>
            </a:fld>
            <a:endParaRPr lang="en-US"/>
          </a:p>
        </p:txBody>
      </p:sp>
    </p:spTree>
    <p:extLst>
      <p:ext uri="{BB962C8B-B14F-4D97-AF65-F5344CB8AC3E}">
        <p14:creationId xmlns:p14="http://schemas.microsoft.com/office/powerpoint/2010/main" val="312558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6</a:t>
            </a:fld>
            <a:endParaRPr lang="en-US"/>
          </a:p>
        </p:txBody>
      </p:sp>
    </p:spTree>
    <p:extLst>
      <p:ext uri="{BB962C8B-B14F-4D97-AF65-F5344CB8AC3E}">
        <p14:creationId xmlns:p14="http://schemas.microsoft.com/office/powerpoint/2010/main" val="158141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happens at Mastermind meetings?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Two things.  The first is that we bring in experts to present on topics pertinent to board service.  And second we provide Fellows the opportunity have structured, peer-led conversations with other Fellows who are serving similar organizations (based on service focus, budget size, etc.)</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What happens at pod meetings?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Pod meetings adapt to the interests and needs of the Fellows, and are led by BFCs.  These meetings offer Fellows the opportunity to discuss their experience, reflect on challenges and successes, and share best practices.  </a:t>
            </a:r>
          </a:p>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8</a:t>
            </a:fld>
            <a:endParaRPr lang="en-US"/>
          </a:p>
        </p:txBody>
      </p:sp>
    </p:spTree>
    <p:extLst>
      <p:ext uri="{BB962C8B-B14F-4D97-AF65-F5344CB8AC3E}">
        <p14:creationId xmlns:p14="http://schemas.microsoft.com/office/powerpoint/2010/main" val="19929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Attendance is mandatory. If you’re not willing or unable to prioritize this program, there are other great ways to get involved in the non-profit community.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This is one of the Leadership Office’s few external-facing programs and students are the face of the program, so the office takes these commitments seriously</a:t>
            </a:r>
          </a:p>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10</a:t>
            </a:fld>
            <a:endParaRPr lang="en-US"/>
          </a:p>
        </p:txBody>
      </p:sp>
    </p:spTree>
    <p:extLst>
      <p:ext uri="{BB962C8B-B14F-4D97-AF65-F5344CB8AC3E}">
        <p14:creationId xmlns:p14="http://schemas.microsoft.com/office/powerpoint/2010/main" val="129560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 do our best to match people to their preferences but cannot guarantee that you will get your first choice.</a:t>
            </a: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57066" indent="-291179" eaLnBrk="0" hangingPunct="0">
              <a:defRPr sz="2400">
                <a:solidFill>
                  <a:schemeClr val="tx1"/>
                </a:solidFill>
                <a:latin typeface="Verdana" pitchFamily="34" charset="0"/>
                <a:ea typeface="MS PGothic" pitchFamily="34" charset="-128"/>
              </a:defRPr>
            </a:lvl2pPr>
            <a:lvl3pPr marL="1164717" indent="-232943" eaLnBrk="0" hangingPunct="0">
              <a:defRPr sz="2400">
                <a:solidFill>
                  <a:schemeClr val="tx1"/>
                </a:solidFill>
                <a:latin typeface="Verdana" pitchFamily="34" charset="0"/>
                <a:ea typeface="MS PGothic" pitchFamily="34" charset="-128"/>
              </a:defRPr>
            </a:lvl3pPr>
            <a:lvl4pPr marL="1630604" indent="-232943" eaLnBrk="0" hangingPunct="0">
              <a:defRPr sz="2400">
                <a:solidFill>
                  <a:schemeClr val="tx1"/>
                </a:solidFill>
                <a:latin typeface="Verdana" pitchFamily="34" charset="0"/>
                <a:ea typeface="MS PGothic" pitchFamily="34" charset="-128"/>
              </a:defRPr>
            </a:lvl4pPr>
            <a:lvl5pPr marL="2096491" indent="-232943" eaLnBrk="0" hangingPunct="0">
              <a:defRPr sz="2400">
                <a:solidFill>
                  <a:schemeClr val="tx1"/>
                </a:solidFill>
                <a:latin typeface="Verdana"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Verdana"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Verdana"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Verdana"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fld id="{5082C755-E7EE-4C0A-9AD0-7D1E2320033F}" type="slidenum">
              <a:rPr lang="en-US" sz="1200">
                <a:latin typeface="Arial" pitchFamily="34" charset="0"/>
              </a:rPr>
              <a:pPr eaLnBrk="1" hangingPunct="1"/>
              <a:t>11</a:t>
            </a:fld>
            <a:endParaRPr lang="en-US" sz="1200">
              <a:latin typeface="Arial" pitchFamily="34" charset="0"/>
            </a:endParaRPr>
          </a:p>
        </p:txBody>
      </p:sp>
    </p:spTree>
    <p:extLst>
      <p:ext uri="{BB962C8B-B14F-4D97-AF65-F5344CB8AC3E}">
        <p14:creationId xmlns:p14="http://schemas.microsoft.com/office/powerpoint/2010/main" val="759284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57066" indent="-291179" eaLnBrk="0" hangingPunct="0">
              <a:defRPr sz="2400">
                <a:solidFill>
                  <a:schemeClr val="tx1"/>
                </a:solidFill>
                <a:latin typeface="Verdana" pitchFamily="34" charset="0"/>
                <a:ea typeface="MS PGothic" pitchFamily="34" charset="-128"/>
              </a:defRPr>
            </a:lvl2pPr>
            <a:lvl3pPr marL="1164717" indent="-232943" eaLnBrk="0" hangingPunct="0">
              <a:defRPr sz="2400">
                <a:solidFill>
                  <a:schemeClr val="tx1"/>
                </a:solidFill>
                <a:latin typeface="Verdana" pitchFamily="34" charset="0"/>
                <a:ea typeface="MS PGothic" pitchFamily="34" charset="-128"/>
              </a:defRPr>
            </a:lvl3pPr>
            <a:lvl4pPr marL="1630604" indent="-232943" eaLnBrk="0" hangingPunct="0">
              <a:defRPr sz="2400">
                <a:solidFill>
                  <a:schemeClr val="tx1"/>
                </a:solidFill>
                <a:latin typeface="Verdana" pitchFamily="34" charset="0"/>
                <a:ea typeface="MS PGothic" pitchFamily="34" charset="-128"/>
              </a:defRPr>
            </a:lvl4pPr>
            <a:lvl5pPr marL="2096491" indent="-232943" eaLnBrk="0" hangingPunct="0">
              <a:defRPr sz="2400">
                <a:solidFill>
                  <a:schemeClr val="tx1"/>
                </a:solidFill>
                <a:latin typeface="Verdana"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Verdana"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Verdana"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Verdana"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fld id="{AEF3811D-852E-4ADD-8347-5E445CE70F3B}" type="slidenum">
              <a:rPr lang="en-US" sz="1200">
                <a:latin typeface="Arial" pitchFamily="34" charset="0"/>
              </a:rPr>
              <a:pPr eaLnBrk="1" hangingPunct="1"/>
              <a:t>12</a:t>
            </a:fld>
            <a:endParaRPr lang="en-US" sz="1200">
              <a:latin typeface="Arial" pitchFamily="34" charset="0"/>
            </a:endParaRPr>
          </a:p>
        </p:txBody>
      </p:sp>
    </p:spTree>
    <p:extLst>
      <p:ext uri="{BB962C8B-B14F-4D97-AF65-F5344CB8AC3E}">
        <p14:creationId xmlns:p14="http://schemas.microsoft.com/office/powerpoint/2010/main" val="2668356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t>14</a:t>
            </a:fld>
            <a:endParaRPr lang="en-US"/>
          </a:p>
        </p:txBody>
      </p:sp>
    </p:spTree>
    <p:extLst>
      <p:ext uri="{BB962C8B-B14F-4D97-AF65-F5344CB8AC3E}">
        <p14:creationId xmlns:p14="http://schemas.microsoft.com/office/powerpoint/2010/main" val="1709914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ck Cov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2033900"/>
            <a:ext cx="7772400" cy="1538242"/>
          </a:xfrm>
        </p:spPr>
        <p:txBody>
          <a:bodyPr anchor="t">
            <a:noAutofit/>
          </a:bodyPr>
          <a:lstStyle>
            <a:lvl1pPr algn="ctr">
              <a:lnSpc>
                <a:spcPct val="100000"/>
              </a:lnSpc>
              <a:defRPr sz="4800" b="1" cap="all"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685800" y="4114800"/>
            <a:ext cx="7772400" cy="1087452"/>
          </a:xfrm>
        </p:spPr>
        <p:txBody>
          <a:bodyPr anchor="t" anchorCtr="0"/>
          <a:lstStyle>
            <a:lvl1pPr marL="0" indent="0" algn="ctr">
              <a:lnSpc>
                <a:spcPct val="100000"/>
              </a:lnSpc>
              <a:spcBef>
                <a:spcPts val="0"/>
              </a:spcBef>
              <a:spcAft>
                <a:spcPts val="0"/>
              </a:spcAft>
              <a:buNone/>
              <a:defRPr sz="2400" b="1" i="1" baseline="0">
                <a:solidFill>
                  <a:schemeClr val="tx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8205" y="5519650"/>
            <a:ext cx="3267588" cy="91699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012" y="685800"/>
            <a:ext cx="3029975" cy="60355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012" y="685800"/>
            <a:ext cx="3029975" cy="603556"/>
          </a:xfrm>
          <a:prstGeom prst="rect">
            <a:avLst/>
          </a:prstGeom>
        </p:spPr>
      </p:pic>
    </p:spTree>
    <p:extLst>
      <p:ext uri="{BB962C8B-B14F-4D97-AF65-F5344CB8AC3E}">
        <p14:creationId xmlns:p14="http://schemas.microsoft.com/office/powerpoint/2010/main" val="3920264965"/>
      </p:ext>
    </p:extLst>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title"/>
          </p:nvPr>
        </p:nvSpPr>
        <p:spPr>
          <a:xfrm>
            <a:off x="685800" y="2286000"/>
            <a:ext cx="7772400" cy="1362075"/>
          </a:xfrm>
        </p:spPr>
        <p:txBody>
          <a:bodyPr anchor="t">
            <a:noAutofit/>
          </a:bodyPr>
          <a:lstStyle>
            <a:lvl1pPr algn="l">
              <a:lnSpc>
                <a:spcPct val="100000"/>
              </a:lnSpc>
              <a:defRPr sz="4800" b="1" cap="all"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685799" y="3962400"/>
            <a:ext cx="7772400" cy="914400"/>
          </a:xfrm>
        </p:spPr>
        <p:txBody>
          <a:bodyPr anchor="t" anchorCtr="0"/>
          <a:lstStyle>
            <a:lvl1pPr marL="0" indent="0">
              <a:lnSpc>
                <a:spcPct val="125000"/>
              </a:lnSpc>
              <a:spcBef>
                <a:spcPts val="0"/>
              </a:spcBef>
              <a:spcAft>
                <a:spcPts val="0"/>
              </a:spcAft>
              <a:buNone/>
              <a:defRPr sz="2400" b="1" baseline="0">
                <a:solidFill>
                  <a:schemeClr val="tx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86573683"/>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mphasis 1">
    <p:spTree>
      <p:nvGrpSpPr>
        <p:cNvPr id="1" name=""/>
        <p:cNvGrpSpPr/>
        <p:nvPr/>
      </p:nvGrpSpPr>
      <p:grpSpPr>
        <a:xfrm>
          <a:off x="0" y="0"/>
          <a:ext cx="0" cy="0"/>
          <a:chOff x="0" y="0"/>
          <a:chExt cx="0" cy="0"/>
        </a:xfrm>
      </p:grpSpPr>
      <p:sp>
        <p:nvSpPr>
          <p:cNvPr id="6" name="Rectangle 5"/>
          <p:cNvSpPr/>
          <p:nvPr userDrawn="1"/>
        </p:nvSpPr>
        <p:spPr>
          <a:xfrm>
            <a:off x="0" y="1858"/>
            <a:ext cx="9144000" cy="6551342"/>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762000"/>
            <a:ext cx="7772400" cy="762000"/>
          </a:xfrm>
        </p:spPr>
        <p:txBody>
          <a:bodyPr>
            <a:normAutofit/>
          </a:bodyPr>
          <a:lstStyle>
            <a:lvl1pPr>
              <a:defRPr sz="2600" baseline="0">
                <a:solidFill>
                  <a:schemeClr val="bg1"/>
                </a:solidFill>
              </a:defRPr>
            </a:lvl1pPr>
          </a:lstStyle>
          <a:p>
            <a:r>
              <a:rPr lang="en-US" smtClean="0"/>
              <a:t>Click to edit Master title style</a:t>
            </a:r>
            <a:endParaRPr lang="en-US" dirty="0"/>
          </a:p>
        </p:txBody>
      </p:sp>
      <p:cxnSp>
        <p:nvCxnSpPr>
          <p:cNvPr id="12" name="Straight Connector 11"/>
          <p:cNvCxnSpPr/>
          <p:nvPr/>
        </p:nvCxnSpPr>
        <p:spPr>
          <a:xfrm>
            <a:off x="685800" y="609600"/>
            <a:ext cx="777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18"/>
          <p:cNvSpPr>
            <a:spLocks noGrp="1"/>
          </p:cNvSpPr>
          <p:nvPr>
            <p:ph sz="quarter" idx="13"/>
          </p:nvPr>
        </p:nvSpPr>
        <p:spPr>
          <a:xfrm>
            <a:off x="685800" y="2286000"/>
            <a:ext cx="7772400" cy="3429000"/>
          </a:xfrm>
        </p:spPr>
        <p:txBody>
          <a:bodyPr/>
          <a:lstStyle>
            <a:lvl1pPr marL="0" indent="0">
              <a:lnSpc>
                <a:spcPct val="125000"/>
              </a:lnSpc>
              <a:spcBef>
                <a:spcPts val="0"/>
              </a:spcBef>
              <a:spcAft>
                <a:spcPts val="0"/>
              </a:spcAft>
              <a:buFontTx/>
              <a:buNone/>
              <a:defRPr sz="1600" b="1" baseline="0">
                <a:solidFill>
                  <a:schemeClr val="bg1"/>
                </a:solidFill>
              </a:defRPr>
            </a:lvl1pPr>
          </a:lstStyle>
          <a:p>
            <a:pPr lvl="0"/>
            <a:r>
              <a:rPr lang="en-US" smtClean="0"/>
              <a:t>Click to edit Master text styles</a:t>
            </a:r>
          </a:p>
        </p:txBody>
      </p:sp>
      <p:cxnSp>
        <p:nvCxnSpPr>
          <p:cNvPr id="18" name="Straight Connector 17"/>
          <p:cNvCxnSpPr/>
          <p:nvPr/>
        </p:nvCxnSpPr>
        <p:spPr>
          <a:xfrm>
            <a:off x="685800" y="609600"/>
            <a:ext cx="777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Footer Placeholder 4"/>
          <p:cNvSpPr>
            <a:spLocks noGrp="1"/>
          </p:cNvSpPr>
          <p:nvPr>
            <p:ph type="ftr" sz="quarter" idx="3"/>
          </p:nvPr>
        </p:nvSpPr>
        <p:spPr>
          <a:xfrm>
            <a:off x="4724400" y="6536695"/>
            <a:ext cx="3429000" cy="291457"/>
          </a:xfrm>
          <a:prstGeom prst="rect">
            <a:avLst/>
          </a:prstGeom>
        </p:spPr>
        <p:txBody>
          <a:bodyPr vert="horz" lIns="0" tIns="0" rIns="0" bIns="0" rtlCol="0" anchor="ctr"/>
          <a:lstStyle>
            <a:lvl1pPr algn="l">
              <a:defRPr sz="1200" b="1">
                <a:solidFill>
                  <a:schemeClr val="bg1"/>
                </a:solidFill>
                <a:latin typeface="Helvetica" pitchFamily="34" charset="0"/>
                <a:cs typeface="Helvetica" pitchFamily="34" charset="0"/>
              </a:defRPr>
            </a:lvl1pPr>
          </a:lstStyle>
          <a:p>
            <a:r>
              <a:rPr lang="en-US" smtClean="0"/>
              <a:t>Name of Presenter</a:t>
            </a:r>
            <a:endParaRPr lang="en-US" dirty="0"/>
          </a:p>
        </p:txBody>
      </p:sp>
      <p:sp>
        <p:nvSpPr>
          <p:cNvPr id="22" name="Slide Number Placeholder 5"/>
          <p:cNvSpPr>
            <a:spLocks noGrp="1"/>
          </p:cNvSpPr>
          <p:nvPr>
            <p:ph type="sldNum" sz="quarter" idx="4"/>
          </p:nvPr>
        </p:nvSpPr>
        <p:spPr>
          <a:xfrm>
            <a:off x="8305800" y="6536695"/>
            <a:ext cx="768604" cy="291457"/>
          </a:xfrm>
          <a:prstGeom prst="rect">
            <a:avLst/>
          </a:prstGeom>
        </p:spPr>
        <p:txBody>
          <a:bodyPr vert="horz" lIns="0" tIns="45720" rIns="228600" bIns="45720" rtlCol="0" anchor="ctr"/>
          <a:lstStyle>
            <a:lvl1pPr algn="r">
              <a:tabLst>
                <a:tab pos="741363" algn="r"/>
              </a:tabLst>
              <a:defRPr sz="1200" b="1">
                <a:solidFill>
                  <a:schemeClr val="bg1"/>
                </a:solidFill>
                <a:latin typeface="Helvetica" pitchFamily="34" charset="0"/>
                <a:cs typeface="Helvetica" pitchFamily="34" charset="0"/>
              </a:defRPr>
            </a:lvl1pPr>
          </a:lstStyle>
          <a:p>
            <a:pPr defTabSz="1149350">
              <a:tabLst/>
            </a:pPr>
            <a:fld id="{0499C290-51E0-41BB-9934-58A3D372F678}" type="slidenum">
              <a:rPr lang="en-US" smtClean="0"/>
              <a:pPr defTabSz="1149350">
                <a:tabLst/>
              </a:pPr>
              <a:t>‹#›</a:t>
            </a:fld>
            <a:endParaRPr lang="en-US"/>
          </a:p>
        </p:txBody>
      </p:sp>
      <p:sp>
        <p:nvSpPr>
          <p:cNvPr id="14" name="Rectangle 13"/>
          <p:cNvSpPr/>
          <p:nvPr/>
        </p:nvSpPr>
        <p:spPr>
          <a:xfrm>
            <a:off x="0" y="6536695"/>
            <a:ext cx="4572000" cy="321305"/>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C77"/>
              </a:solidFill>
            </a:endParaRPr>
          </a:p>
        </p:txBody>
      </p:sp>
      <p:sp>
        <p:nvSpPr>
          <p:cNvPr id="16" name="TextBox 15"/>
          <p:cNvSpPr txBox="1"/>
          <p:nvPr/>
        </p:nvSpPr>
        <p:spPr>
          <a:xfrm>
            <a:off x="0" y="6566542"/>
            <a:ext cx="4572000" cy="261610"/>
          </a:xfrm>
          <a:prstGeom prst="rect">
            <a:avLst/>
          </a:prstGeom>
          <a:noFill/>
        </p:spPr>
        <p:txBody>
          <a:bodyPr wrap="square" rtlCol="0">
            <a:spAutoFit/>
          </a:bodyPr>
          <a:lstStyle/>
          <a:p>
            <a:pPr algn="ctr"/>
            <a:r>
              <a:rPr lang="en-US" sz="1100" b="1" spc="100" baseline="0" dirty="0" smtClean="0">
                <a:solidFill>
                  <a:schemeClr val="bg1">
                    <a:lumMod val="75000"/>
                  </a:schemeClr>
                </a:solidFill>
                <a:latin typeface="Garamond" pitchFamily="18" charset="0"/>
              </a:rPr>
              <a:t>KNOWLEDGE FOR ACTION</a:t>
            </a:r>
            <a:endParaRPr lang="en-US" sz="1100" b="1" spc="100" baseline="0" dirty="0">
              <a:solidFill>
                <a:schemeClr val="bg1">
                  <a:lumMod val="75000"/>
                </a:schemeClr>
              </a:solidFill>
              <a:latin typeface="Garamond" pitchFamily="18" charset="0"/>
            </a:endParaRPr>
          </a:p>
        </p:txBody>
      </p:sp>
      <p:cxnSp>
        <p:nvCxnSpPr>
          <p:cNvPr id="11" name="Straight Connector 10"/>
          <p:cNvCxnSpPr/>
          <p:nvPr userDrawn="1"/>
        </p:nvCxnSpPr>
        <p:spPr>
          <a:xfrm>
            <a:off x="685800" y="609600"/>
            <a:ext cx="777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6536695"/>
            <a:ext cx="4572000" cy="321305"/>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C77"/>
              </a:solidFill>
            </a:endParaRPr>
          </a:p>
        </p:txBody>
      </p:sp>
      <p:sp>
        <p:nvSpPr>
          <p:cNvPr id="15" name="TextBox 14"/>
          <p:cNvSpPr txBox="1"/>
          <p:nvPr userDrawn="1"/>
        </p:nvSpPr>
        <p:spPr>
          <a:xfrm>
            <a:off x="0" y="6566542"/>
            <a:ext cx="4572000" cy="261610"/>
          </a:xfrm>
          <a:prstGeom prst="rect">
            <a:avLst/>
          </a:prstGeom>
          <a:noFill/>
        </p:spPr>
        <p:txBody>
          <a:bodyPr wrap="square" rtlCol="0">
            <a:spAutoFit/>
          </a:bodyPr>
          <a:lstStyle/>
          <a:p>
            <a:pPr algn="ctr"/>
            <a:r>
              <a:rPr lang="en-US" sz="1100" b="1" spc="100" baseline="0" dirty="0" smtClean="0">
                <a:solidFill>
                  <a:schemeClr val="bg1">
                    <a:lumMod val="75000"/>
                  </a:schemeClr>
                </a:solidFill>
                <a:latin typeface="Garamond" pitchFamily="18" charset="0"/>
              </a:rPr>
              <a:t>KNOWLEDGE FOR ACTION</a:t>
            </a:r>
            <a:endParaRPr lang="en-US" sz="1100" b="1" spc="100" baseline="0" dirty="0">
              <a:solidFill>
                <a:schemeClr val="bg1">
                  <a:lumMod val="75000"/>
                </a:schemeClr>
              </a:solidFill>
              <a:latin typeface="Garamond" pitchFamily="18" charset="0"/>
            </a:endParaRPr>
          </a:p>
        </p:txBody>
      </p:sp>
    </p:spTree>
    <p:extLst>
      <p:ext uri="{BB962C8B-B14F-4D97-AF65-F5344CB8AC3E}">
        <p14:creationId xmlns:p14="http://schemas.microsoft.com/office/powerpoint/2010/main" val="7401652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685800" y="2286000"/>
            <a:ext cx="7772400" cy="3429000"/>
          </a:xfrm>
        </p:spPr>
        <p:txBody>
          <a:bodyPr/>
          <a:lstStyle>
            <a:lvl1pPr marL="0" indent="0">
              <a:lnSpc>
                <a:spcPct val="125000"/>
              </a:lnSpc>
              <a:spcAft>
                <a:spcPts val="1400"/>
              </a:spcAft>
              <a:buFontTx/>
              <a:buNone/>
              <a:tabLst>
                <a:tab pos="460375" algn="l"/>
                <a:tab pos="914400" algn="l"/>
                <a:tab pos="1374775" algn="l"/>
                <a:tab pos="1828800" algn="l"/>
                <a:tab pos="2289175" algn="l"/>
              </a:tabLst>
              <a:defRPr sz="1600" b="1" baseline="0">
                <a:solidFill>
                  <a:schemeClr val="tx2">
                    <a:lumMod val="7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7" name="Footer Placeholder 4"/>
          <p:cNvSpPr>
            <a:spLocks noGrp="1"/>
          </p:cNvSpPr>
          <p:nvPr>
            <p:ph type="ftr" sz="quarter" idx="3"/>
          </p:nvPr>
        </p:nvSpPr>
        <p:spPr>
          <a:xfrm>
            <a:off x="4724400" y="6536695"/>
            <a:ext cx="3429000" cy="291457"/>
          </a:xfrm>
          <a:prstGeom prst="rect">
            <a:avLst/>
          </a:prstGeom>
        </p:spPr>
        <p:txBody>
          <a:bodyPr vert="horz" lIns="0" tIns="0" rIns="0" bIns="0" rtlCol="0" anchor="ctr"/>
          <a:lstStyle>
            <a:lvl1pPr algn="l">
              <a:defRPr sz="1200" b="1">
                <a:solidFill>
                  <a:schemeClr val="bg1"/>
                </a:solidFill>
                <a:latin typeface="Helvetica" pitchFamily="34" charset="0"/>
                <a:cs typeface="Helvetica" pitchFamily="34" charset="0"/>
              </a:defRPr>
            </a:lvl1pPr>
          </a:lstStyle>
          <a:p>
            <a:r>
              <a:rPr lang="en-US" smtClean="0"/>
              <a:t>Name of Presenter</a:t>
            </a:r>
            <a:endParaRPr lang="en-US" dirty="0"/>
          </a:p>
        </p:txBody>
      </p:sp>
      <p:sp>
        <p:nvSpPr>
          <p:cNvPr id="8" name="Slide Number Placeholder 5"/>
          <p:cNvSpPr>
            <a:spLocks noGrp="1"/>
          </p:cNvSpPr>
          <p:nvPr>
            <p:ph type="sldNum" sz="quarter" idx="4"/>
          </p:nvPr>
        </p:nvSpPr>
        <p:spPr>
          <a:xfrm>
            <a:off x="8305800" y="6536695"/>
            <a:ext cx="768604" cy="291457"/>
          </a:xfrm>
          <a:prstGeom prst="rect">
            <a:avLst/>
          </a:prstGeom>
        </p:spPr>
        <p:txBody>
          <a:bodyPr vert="horz" lIns="0" tIns="45720" rIns="228600" bIns="45720" rtlCol="0" anchor="ctr"/>
          <a:lstStyle>
            <a:lvl1pPr algn="r">
              <a:tabLst>
                <a:tab pos="741363" algn="r"/>
              </a:tabLst>
              <a:defRPr sz="1200" b="1">
                <a:solidFill>
                  <a:schemeClr val="bg1"/>
                </a:solidFill>
                <a:latin typeface="Helvetica" pitchFamily="34" charset="0"/>
                <a:cs typeface="Helvetica" pitchFamily="34" charset="0"/>
              </a:defRPr>
            </a:lvl1pPr>
          </a:lstStyle>
          <a:p>
            <a:pPr defTabSz="1149350">
              <a:tabLst/>
            </a:pPr>
            <a:fld id="{0499C290-51E0-41BB-9934-58A3D372F678}" type="slidenum">
              <a:rPr lang="en-US" smtClean="0"/>
              <a:pPr defTabSz="1149350">
                <a:tabLst/>
              </a:pPr>
              <a:t>‹#›</a:t>
            </a:fld>
            <a:endParaRPr lang="en-US"/>
          </a:p>
        </p:txBody>
      </p:sp>
    </p:spTree>
    <p:extLst>
      <p:ext uri="{BB962C8B-B14F-4D97-AF65-F5344CB8AC3E}">
        <p14:creationId xmlns:p14="http://schemas.microsoft.com/office/powerpoint/2010/main" val="3983129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chemeClr val="tx1"/>
                </a:solidFill>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lIns="0" tIns="0" rIns="0" bIns="0"/>
          <a:lstStyle/>
          <a:p>
            <a:r>
              <a:rPr lang="en-US" smtClean="0"/>
              <a:t>Name of Presenter</a:t>
            </a:r>
            <a:endParaRPr lang="en-US"/>
          </a:p>
        </p:txBody>
      </p:sp>
      <p:sp>
        <p:nvSpPr>
          <p:cNvPr id="5" name="Slide Number Placeholder 4"/>
          <p:cNvSpPr>
            <a:spLocks noGrp="1"/>
          </p:cNvSpPr>
          <p:nvPr>
            <p:ph type="sldNum" sz="quarter" idx="12"/>
          </p:nvPr>
        </p:nvSpPr>
        <p:spPr/>
        <p:txBody>
          <a:bodyPr tIns="0" rIns="228600" bIns="0"/>
          <a:lstStyle>
            <a:lvl1pPr algn="r">
              <a:defRPr/>
            </a:lvl1pPr>
          </a:lstStyle>
          <a:p>
            <a:fld id="{0499C290-51E0-41BB-9934-58A3D372F678}" type="slidenum">
              <a:rPr lang="en-US" smtClean="0"/>
              <a:pPr/>
              <a:t>‹#›</a:t>
            </a:fld>
            <a:endParaRPr lang="en-US"/>
          </a:p>
        </p:txBody>
      </p:sp>
      <p:sp>
        <p:nvSpPr>
          <p:cNvPr id="7" name="Content Placeholder 6"/>
          <p:cNvSpPr>
            <a:spLocks noGrp="1"/>
          </p:cNvSpPr>
          <p:nvPr>
            <p:ph sz="quarter" idx="13"/>
          </p:nvPr>
        </p:nvSpPr>
        <p:spPr>
          <a:xfrm>
            <a:off x="685800" y="2286000"/>
            <a:ext cx="7772400" cy="3429000"/>
          </a:xfrm>
        </p:spPr>
        <p:txBody>
          <a:bodyPr/>
          <a:lstStyle>
            <a:lvl1pPr>
              <a:lnSpc>
                <a:spcPct val="125000"/>
              </a:lnSpc>
              <a:spcBef>
                <a:spcPts val="0"/>
              </a:spcBef>
              <a:spcAft>
                <a:spcPts val="0"/>
              </a:spcAft>
              <a:defRPr sz="1600" b="1">
                <a:solidFill>
                  <a:schemeClr val="tx2">
                    <a:lumMod val="75000"/>
                  </a:schemeClr>
                </a:solidFill>
              </a:defRPr>
            </a:lvl1pPr>
            <a:lvl2pPr>
              <a:lnSpc>
                <a:spcPct val="125000"/>
              </a:lnSpc>
              <a:spcBef>
                <a:spcPts val="0"/>
              </a:spcBef>
              <a:spcAft>
                <a:spcPts val="0"/>
              </a:spcAft>
              <a:defRPr sz="1600" b="1">
                <a:solidFill>
                  <a:schemeClr val="tx2">
                    <a:lumMod val="75000"/>
                  </a:schemeClr>
                </a:solidFill>
              </a:defRPr>
            </a:lvl2pPr>
            <a:lvl3pPr>
              <a:lnSpc>
                <a:spcPct val="125000"/>
              </a:lnSpc>
              <a:spcBef>
                <a:spcPts val="0"/>
              </a:spcBef>
              <a:spcAft>
                <a:spcPts val="0"/>
              </a:spcAft>
              <a:defRPr sz="1600" b="1">
                <a:solidFill>
                  <a:schemeClr val="tx2">
                    <a:lumMod val="75000"/>
                  </a:schemeClr>
                </a:solidFill>
              </a:defRPr>
            </a:lvl3pPr>
            <a:lvl4pPr>
              <a:lnSpc>
                <a:spcPct val="125000"/>
              </a:lnSpc>
              <a:spcBef>
                <a:spcPts val="0"/>
              </a:spcBef>
              <a:spcAft>
                <a:spcPts val="0"/>
              </a:spcAft>
              <a:defRPr sz="1600" b="1">
                <a:solidFill>
                  <a:schemeClr val="tx2">
                    <a:lumMod val="75000"/>
                  </a:schemeClr>
                </a:solidFill>
              </a:defRPr>
            </a:lvl4pPr>
            <a:lvl5pPr>
              <a:lnSpc>
                <a:spcPct val="125000"/>
              </a:lnSpc>
              <a:spcBef>
                <a:spcPts val="0"/>
              </a:spcBef>
              <a:spcAft>
                <a:spcPts val="0"/>
              </a:spcAft>
              <a:defRPr sz="1600" b="1">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6552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3" name="Rectangle 2"/>
          <p:cNvSpPr/>
          <p:nvPr userDrawn="1"/>
        </p:nvSpPr>
        <p:spPr>
          <a:xfrm>
            <a:off x="0" y="0"/>
            <a:ext cx="9144000" cy="6477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304800"/>
            <a:ext cx="7772400" cy="457200"/>
          </a:xfrm>
        </p:spPr>
        <p:txBody>
          <a:bodyPr/>
          <a:lstStyle>
            <a:lvl1pPr>
              <a:defRPr sz="1800" cap="all" baseline="0">
                <a:solidFill>
                  <a:schemeClr val="tx1"/>
                </a:solidFill>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lIns="0" tIns="0" rIns="0" bIns="0"/>
          <a:lstStyle/>
          <a:p>
            <a:r>
              <a:rPr lang="en-US" smtClean="0"/>
              <a:t>Name of Presenter</a:t>
            </a:r>
            <a:endParaRPr lang="en-US" dirty="0"/>
          </a:p>
        </p:txBody>
      </p:sp>
      <p:sp>
        <p:nvSpPr>
          <p:cNvPr id="5" name="Slide Number Placeholder 4"/>
          <p:cNvSpPr>
            <a:spLocks noGrp="1"/>
          </p:cNvSpPr>
          <p:nvPr>
            <p:ph type="sldNum" sz="quarter" idx="12"/>
          </p:nvPr>
        </p:nvSpPr>
        <p:spPr/>
        <p:txBody>
          <a:bodyPr tIns="0" rIns="228600" bIns="0"/>
          <a:lstStyle>
            <a:lvl1pPr algn="r">
              <a:defRPr/>
            </a:lvl1pPr>
          </a:lstStyle>
          <a:p>
            <a:pPr defTabSz="1149350">
              <a:tabLst/>
            </a:pPr>
            <a:fld id="{0499C290-51E0-41BB-9934-58A3D372F678}" type="slidenum">
              <a:rPr lang="en-US" smtClean="0"/>
              <a:pPr defTabSz="1149350">
                <a:tabLst/>
              </a:pPr>
              <a:t>‹#›</a:t>
            </a:fld>
            <a:endParaRPr lang="en-US"/>
          </a:p>
        </p:txBody>
      </p:sp>
      <p:sp>
        <p:nvSpPr>
          <p:cNvPr id="7" name="Content Placeholder 6"/>
          <p:cNvSpPr>
            <a:spLocks noGrp="1"/>
          </p:cNvSpPr>
          <p:nvPr>
            <p:ph sz="quarter" idx="13"/>
          </p:nvPr>
        </p:nvSpPr>
        <p:spPr>
          <a:xfrm>
            <a:off x="685800" y="914400"/>
            <a:ext cx="7772400" cy="5257800"/>
          </a:xfrm>
        </p:spPr>
        <p:txBody>
          <a:bodyPr/>
          <a:lstStyle>
            <a:lvl1pPr>
              <a:lnSpc>
                <a:spcPct val="125000"/>
              </a:lnSpc>
              <a:spcAft>
                <a:spcPts val="200"/>
              </a:spcAft>
              <a:defRPr sz="1600" b="1">
                <a:solidFill>
                  <a:schemeClr val="tx2">
                    <a:lumMod val="75000"/>
                  </a:schemeClr>
                </a:solidFill>
              </a:defRPr>
            </a:lvl1pPr>
            <a:lvl2pPr>
              <a:lnSpc>
                <a:spcPct val="125000"/>
              </a:lnSpc>
              <a:spcBef>
                <a:spcPts val="0"/>
              </a:spcBef>
              <a:spcAft>
                <a:spcPts val="0"/>
              </a:spcAft>
              <a:defRPr sz="1600" b="1">
                <a:solidFill>
                  <a:schemeClr val="tx2">
                    <a:lumMod val="75000"/>
                  </a:schemeClr>
                </a:solidFill>
              </a:defRPr>
            </a:lvl2pPr>
            <a:lvl3pPr>
              <a:lnSpc>
                <a:spcPct val="125000"/>
              </a:lnSpc>
              <a:spcBef>
                <a:spcPts val="0"/>
              </a:spcBef>
              <a:spcAft>
                <a:spcPts val="0"/>
              </a:spcAft>
              <a:defRPr sz="1600" b="1">
                <a:solidFill>
                  <a:schemeClr val="tx2">
                    <a:lumMod val="75000"/>
                  </a:schemeClr>
                </a:solidFill>
              </a:defRPr>
            </a:lvl3pPr>
            <a:lvl4pPr>
              <a:lnSpc>
                <a:spcPct val="125000"/>
              </a:lnSpc>
              <a:spcBef>
                <a:spcPts val="0"/>
              </a:spcBef>
              <a:spcAft>
                <a:spcPts val="0"/>
              </a:spcAft>
              <a:defRPr sz="1600" b="1">
                <a:solidFill>
                  <a:schemeClr val="tx2">
                    <a:lumMod val="75000"/>
                  </a:schemeClr>
                </a:solidFill>
              </a:defRPr>
            </a:lvl4pPr>
            <a:lvl5pPr>
              <a:lnSpc>
                <a:spcPct val="125000"/>
              </a:lnSpc>
              <a:spcBef>
                <a:spcPts val="0"/>
              </a:spcBef>
              <a:spcAft>
                <a:spcPts val="0"/>
              </a:spcAft>
              <a:defRPr sz="1600" b="1">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1054508"/>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baseline="0">
                <a:latin typeface="Helvetica" pitchFamily="34"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Name of Presenter</a:t>
            </a:r>
            <a:endParaRPr lang="en-US"/>
          </a:p>
        </p:txBody>
      </p:sp>
      <p:sp>
        <p:nvSpPr>
          <p:cNvPr id="5" name="Slide Number Placeholder 4"/>
          <p:cNvSpPr>
            <a:spLocks noGrp="1"/>
          </p:cNvSpPr>
          <p:nvPr>
            <p:ph type="sldNum" sz="quarter" idx="12"/>
          </p:nvPr>
        </p:nvSpPr>
        <p:spPr/>
        <p:txBody>
          <a:bodyPr/>
          <a:lstStyle>
            <a:lvl1pPr algn="r">
              <a:defRPr/>
            </a:lvl1pPr>
          </a:lstStyle>
          <a:p>
            <a:fld id="{0499C290-51E0-41BB-9934-58A3D372F678}" type="slidenum">
              <a:rPr lang="en-US" smtClean="0"/>
              <a:pPr/>
              <a:t>‹#›</a:t>
            </a:fld>
            <a:endParaRPr lang="en-US"/>
          </a:p>
        </p:txBody>
      </p:sp>
    </p:spTree>
    <p:extLst>
      <p:ext uri="{BB962C8B-B14F-4D97-AF65-F5344CB8AC3E}">
        <p14:creationId xmlns:p14="http://schemas.microsoft.com/office/powerpoint/2010/main" val="16818473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4"/>
          </p:nvPr>
        </p:nvSpPr>
        <p:spPr>
          <a:xfrm>
            <a:off x="228600" y="3448053"/>
            <a:ext cx="4343400" cy="2647582"/>
          </a:xfrm>
          <a:ln>
            <a:solidFill>
              <a:schemeClr val="tx1">
                <a:lumMod val="65000"/>
                <a:lumOff val="35000"/>
              </a:schemeClr>
            </a:solidFill>
          </a:ln>
        </p:spPr>
        <p:txBody>
          <a:bodyPr/>
          <a:lstStyle/>
          <a:p>
            <a:r>
              <a:rPr lang="en-US" smtClean="0"/>
              <a:t>Click icon to add picture</a:t>
            </a:r>
            <a:endParaRPr lang="en-US"/>
          </a:p>
        </p:txBody>
      </p:sp>
      <p:sp>
        <p:nvSpPr>
          <p:cNvPr id="16" name="Picture Placeholder 15"/>
          <p:cNvSpPr>
            <a:spLocks noGrp="1"/>
          </p:cNvSpPr>
          <p:nvPr>
            <p:ph type="pic" sz="quarter" idx="15"/>
          </p:nvPr>
        </p:nvSpPr>
        <p:spPr>
          <a:xfrm>
            <a:off x="4724401" y="3448050"/>
            <a:ext cx="4191000" cy="2647950"/>
          </a:xfrm>
          <a:ln>
            <a:solidFill>
              <a:schemeClr val="tx1">
                <a:lumMod val="65000"/>
                <a:lumOff val="35000"/>
              </a:schemeClr>
            </a:solidFill>
          </a:ln>
        </p:spPr>
        <p:txBody>
          <a:bodyPr/>
          <a:lstStyle/>
          <a:p>
            <a:r>
              <a:rPr lang="en-US" smtClean="0"/>
              <a:t>Click icon to add picture</a:t>
            </a:r>
            <a:endParaRPr lang="en-US"/>
          </a:p>
        </p:txBody>
      </p:sp>
      <p:sp>
        <p:nvSpPr>
          <p:cNvPr id="2" name="Title 1"/>
          <p:cNvSpPr>
            <a:spLocks noGrp="1"/>
          </p:cNvSpPr>
          <p:nvPr>
            <p:ph type="title"/>
          </p:nvPr>
        </p:nvSpPr>
        <p:spPr>
          <a:xfrm>
            <a:off x="685800" y="758952"/>
            <a:ext cx="3733800" cy="1524000"/>
          </a:xfrm>
        </p:spPr>
        <p:txBody>
          <a:bodyPr>
            <a:normAutofit/>
          </a:bodyPr>
          <a:lstStyle>
            <a:lvl1pPr>
              <a:lnSpc>
                <a:spcPct val="100000"/>
              </a:lnSpc>
              <a:defRPr sz="2400">
                <a:solidFill>
                  <a:schemeClr val="bg1"/>
                </a:solidFill>
              </a:defRPr>
            </a:lvl1pPr>
          </a:lstStyle>
          <a:p>
            <a:r>
              <a:rPr lang="en-US" smtClean="0"/>
              <a:t>Click to edit Master title style</a:t>
            </a:r>
            <a:endParaRPr lang="en-US" dirty="0"/>
          </a:p>
        </p:txBody>
      </p:sp>
      <p:sp>
        <p:nvSpPr>
          <p:cNvPr id="18" name="Text Placeholder 17"/>
          <p:cNvSpPr>
            <a:spLocks noGrp="1"/>
          </p:cNvSpPr>
          <p:nvPr>
            <p:ph type="body" sz="quarter" idx="16"/>
          </p:nvPr>
        </p:nvSpPr>
        <p:spPr>
          <a:xfrm>
            <a:off x="4724400" y="758952"/>
            <a:ext cx="4038600" cy="2362200"/>
          </a:xfrm>
        </p:spPr>
        <p:txBody>
          <a:bodyPr/>
          <a:lstStyle>
            <a:lvl1pPr>
              <a:lnSpc>
                <a:spcPct val="125000"/>
              </a:lnSpc>
              <a:defRPr sz="1400" b="1" baseline="0">
                <a:solidFill>
                  <a:schemeClr val="bg1"/>
                </a:solidFill>
              </a:defRPr>
            </a:lvl1pPr>
            <a:lvl2pPr>
              <a:lnSpc>
                <a:spcPct val="125000"/>
              </a:lnSpc>
              <a:defRPr sz="1400" b="1" baseline="0">
                <a:solidFill>
                  <a:schemeClr val="bg1"/>
                </a:solidFill>
              </a:defRPr>
            </a:lvl2pPr>
            <a:lvl3pPr>
              <a:lnSpc>
                <a:spcPct val="125000"/>
              </a:lnSpc>
              <a:defRPr sz="1400" b="1" baseline="0">
                <a:solidFill>
                  <a:schemeClr val="bg1"/>
                </a:solidFill>
              </a:defRPr>
            </a:lvl3pPr>
            <a:lvl4pPr>
              <a:lnSpc>
                <a:spcPct val="125000"/>
              </a:lnSpc>
              <a:defRPr sz="1400" b="1" baseline="0">
                <a:solidFill>
                  <a:schemeClr val="bg1"/>
                </a:solidFill>
              </a:defRPr>
            </a:lvl4pPr>
            <a:lvl5pPr>
              <a:lnSpc>
                <a:spcPct val="125000"/>
              </a:lnSpc>
              <a:defRPr sz="1400" b="1"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12416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1"/>
            </p:custDataLst>
            <p:extLst>
              <p:ext uri="{D42A27DB-BD31-4B8C-83A1-F6EECF244321}">
                <p14:modId xmlns:p14="http://schemas.microsoft.com/office/powerpoint/2010/main" val="24584626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0" name="think-cell Slide" r:id="rId12" imgW="416" imgH="416" progId="TCLayout.ActiveDocument.1">
                  <p:embed/>
                </p:oleObj>
              </mc:Choice>
              <mc:Fallback>
                <p:oleObj name="think-cell Slide" r:id="rId12" imgW="416" imgH="416"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11" name="Rectangle 10"/>
          <p:cNvSpPr/>
          <p:nvPr/>
        </p:nvSpPr>
        <p:spPr>
          <a:xfrm>
            <a:off x="4572000" y="6536694"/>
            <a:ext cx="4572000" cy="321306"/>
          </a:xfrm>
          <a:prstGeom prst="rect">
            <a:avLst/>
          </a:prstGeom>
          <a:solidFill>
            <a:srgbClr val="981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C77"/>
              </a:solidFill>
            </a:endParaRPr>
          </a:p>
        </p:txBody>
      </p:sp>
      <p:sp>
        <p:nvSpPr>
          <p:cNvPr id="2" name="Title Placeholder 1"/>
          <p:cNvSpPr>
            <a:spLocks noGrp="1"/>
          </p:cNvSpPr>
          <p:nvPr>
            <p:ph type="title"/>
          </p:nvPr>
        </p:nvSpPr>
        <p:spPr>
          <a:xfrm>
            <a:off x="685800" y="758952"/>
            <a:ext cx="7772400" cy="7620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286000"/>
            <a:ext cx="7772400" cy="3429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724400" y="6536695"/>
            <a:ext cx="3429000" cy="291457"/>
          </a:xfrm>
          <a:prstGeom prst="rect">
            <a:avLst/>
          </a:prstGeom>
        </p:spPr>
        <p:txBody>
          <a:bodyPr vert="horz" lIns="0" tIns="0" rIns="0" bIns="0" rtlCol="0" anchor="ctr"/>
          <a:lstStyle>
            <a:lvl1pPr algn="l">
              <a:defRPr sz="1200" b="1">
                <a:solidFill>
                  <a:schemeClr val="bg1"/>
                </a:solidFill>
                <a:latin typeface="Helvetica" pitchFamily="34" charset="0"/>
                <a:cs typeface="Helvetica" pitchFamily="34" charset="0"/>
              </a:defRPr>
            </a:lvl1pPr>
          </a:lstStyle>
          <a:p>
            <a:r>
              <a:rPr lang="en-US" smtClean="0"/>
              <a:t>Name of Presenter</a:t>
            </a:r>
            <a:endParaRPr lang="en-US" dirty="0"/>
          </a:p>
        </p:txBody>
      </p:sp>
      <p:sp>
        <p:nvSpPr>
          <p:cNvPr id="6" name="Slide Number Placeholder 5"/>
          <p:cNvSpPr>
            <a:spLocks noGrp="1"/>
          </p:cNvSpPr>
          <p:nvPr>
            <p:ph type="sldNum" sz="quarter" idx="4"/>
          </p:nvPr>
        </p:nvSpPr>
        <p:spPr>
          <a:xfrm>
            <a:off x="8305800" y="6536695"/>
            <a:ext cx="768604" cy="291457"/>
          </a:xfrm>
          <a:prstGeom prst="rect">
            <a:avLst/>
          </a:prstGeom>
        </p:spPr>
        <p:txBody>
          <a:bodyPr vert="horz" lIns="0" tIns="0" rIns="228600" bIns="0" rtlCol="0" anchor="ctr"/>
          <a:lstStyle>
            <a:lvl1pPr algn="r">
              <a:tabLst>
                <a:tab pos="741363" algn="r"/>
              </a:tabLst>
              <a:defRPr sz="1200" b="1">
                <a:solidFill>
                  <a:schemeClr val="bg1"/>
                </a:solidFill>
                <a:latin typeface="Helvetica" pitchFamily="34" charset="0"/>
                <a:cs typeface="Helvetica" pitchFamily="34" charset="0"/>
              </a:defRPr>
            </a:lvl1pPr>
          </a:lstStyle>
          <a:p>
            <a:pPr defTabSz="1149350">
              <a:tabLst/>
            </a:pPr>
            <a:fld id="{0499C290-51E0-41BB-9934-58A3D372F678}" type="slidenum">
              <a:rPr lang="en-US" smtClean="0"/>
              <a:pPr defTabSz="1149350">
                <a:tabLst/>
              </a:pPr>
              <a:t>‹#›</a:t>
            </a:fld>
            <a:endParaRPr lang="en-US"/>
          </a:p>
        </p:txBody>
      </p:sp>
      <p:cxnSp>
        <p:nvCxnSpPr>
          <p:cNvPr id="8" name="Straight Connector 7"/>
          <p:cNvCxnSpPr/>
          <p:nvPr/>
        </p:nvCxnSpPr>
        <p:spPr>
          <a:xfrm>
            <a:off x="685800" y="609600"/>
            <a:ext cx="7772400" cy="0"/>
          </a:xfrm>
          <a:prstGeom prst="line">
            <a:avLst/>
          </a:prstGeom>
          <a:ln w="6350">
            <a:solidFill>
              <a:srgbClr val="981E3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010400" y="5930998"/>
            <a:ext cx="1537207" cy="527042"/>
          </a:xfrm>
          <a:prstGeom prst="rect">
            <a:avLst/>
          </a:prstGeom>
        </p:spPr>
      </p:pic>
      <p:sp>
        <p:nvSpPr>
          <p:cNvPr id="13" name="Rectangle 12"/>
          <p:cNvSpPr/>
          <p:nvPr userDrawn="1"/>
        </p:nvSpPr>
        <p:spPr>
          <a:xfrm>
            <a:off x="0" y="6536695"/>
            <a:ext cx="4572000" cy="321305"/>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C77"/>
              </a:solidFill>
            </a:endParaRPr>
          </a:p>
        </p:txBody>
      </p:sp>
      <p:sp>
        <p:nvSpPr>
          <p:cNvPr id="14" name="TextBox 13"/>
          <p:cNvSpPr txBox="1"/>
          <p:nvPr userDrawn="1"/>
        </p:nvSpPr>
        <p:spPr>
          <a:xfrm>
            <a:off x="0" y="6566542"/>
            <a:ext cx="4572000" cy="261610"/>
          </a:xfrm>
          <a:prstGeom prst="rect">
            <a:avLst/>
          </a:prstGeom>
          <a:noFill/>
        </p:spPr>
        <p:txBody>
          <a:bodyPr wrap="square" rtlCol="0">
            <a:spAutoFit/>
          </a:bodyPr>
          <a:lstStyle/>
          <a:p>
            <a:pPr algn="ctr"/>
            <a:r>
              <a:rPr lang="en-US" sz="1100" b="1" spc="100" baseline="0" dirty="0" smtClean="0">
                <a:solidFill>
                  <a:schemeClr val="bg1">
                    <a:lumMod val="75000"/>
                  </a:schemeClr>
                </a:solidFill>
                <a:latin typeface="Garamond" pitchFamily="18" charset="0"/>
              </a:rPr>
              <a:t>KNOWLEDGE FOR ACTION</a:t>
            </a:r>
            <a:endParaRPr lang="en-US" sz="1100" b="1" spc="100" baseline="0" dirty="0">
              <a:solidFill>
                <a:schemeClr val="bg1">
                  <a:lumMod val="75000"/>
                </a:schemeClr>
              </a:solidFill>
              <a:latin typeface="Garamond" pitchFamily="18" charset="0"/>
            </a:endParaRPr>
          </a:p>
        </p:txBody>
      </p:sp>
      <p:cxnSp>
        <p:nvCxnSpPr>
          <p:cNvPr id="15" name="Straight Connector 14"/>
          <p:cNvCxnSpPr/>
          <p:nvPr/>
        </p:nvCxnSpPr>
        <p:spPr>
          <a:xfrm>
            <a:off x="685800" y="609600"/>
            <a:ext cx="7772400" cy="0"/>
          </a:xfrm>
          <a:prstGeom prst="line">
            <a:avLst/>
          </a:prstGeom>
          <a:ln w="6350">
            <a:solidFill>
              <a:srgbClr val="981E3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85800" y="609600"/>
            <a:ext cx="7772400" cy="0"/>
          </a:xfrm>
          <a:prstGeom prst="line">
            <a:avLst/>
          </a:prstGeom>
          <a:ln w="6350">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75216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2400" b="1" kern="1200" baseline="0">
          <a:solidFill>
            <a:schemeClr val="tx1"/>
          </a:solidFill>
          <a:latin typeface="Helvetica" pitchFamily="34" charset="0"/>
          <a:ea typeface="+mj-ea"/>
          <a:cs typeface="Helvetica" pitchFamily="34" charset="0"/>
        </a:defRPr>
      </a:lvl1pPr>
    </p:titleStyle>
    <p:bodyStyle>
      <a:lvl1pPr marL="228600" indent="-228600" algn="l" defTabSz="914400" rtl="0" eaLnBrk="1" latinLnBrk="0" hangingPunct="1">
        <a:lnSpc>
          <a:spcPct val="125000"/>
        </a:lnSpc>
        <a:spcBef>
          <a:spcPts val="1200"/>
        </a:spcBef>
        <a:spcAft>
          <a:spcPts val="20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1pPr>
      <a:lvl2pPr marL="4572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2pPr>
      <a:lvl3pPr marL="8001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3pPr>
      <a:lvl4pPr marL="10287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4pPr>
      <a:lvl5pPr marL="12573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hartonleadership.applicantstack.com/x/login"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p:cNvSpPr>
            <a:spLocks noGrp="1"/>
          </p:cNvSpPr>
          <p:nvPr>
            <p:ph type="title"/>
          </p:nvPr>
        </p:nvSpPr>
        <p:spPr/>
        <p:txBody>
          <a:bodyPr/>
          <a:lstStyle/>
          <a:p>
            <a:r>
              <a:rPr lang="en-US" dirty="0"/>
              <a:t>Nonprofit Board </a:t>
            </a:r>
            <a:r>
              <a:rPr lang="en-US" dirty="0" smtClean="0"/>
              <a:t>FELLOWS Program </a:t>
            </a:r>
            <a:br>
              <a:rPr lang="en-US" dirty="0" smtClean="0"/>
            </a:br>
            <a:r>
              <a:rPr lang="en-US" sz="3600" dirty="0" smtClean="0">
                <a:solidFill>
                  <a:srgbClr val="0070C0"/>
                </a:solidFill>
              </a:rPr>
              <a:t>2015 - 2016</a:t>
            </a:r>
            <a:endParaRPr lang="en-US" sz="3600" dirty="0">
              <a:solidFill>
                <a:srgbClr val="0070C0"/>
              </a:solidFill>
            </a:endParaRPr>
          </a:p>
        </p:txBody>
      </p:sp>
      <p:sp>
        <p:nvSpPr>
          <p:cNvPr id="13" name="Text Placeholder 6"/>
          <p:cNvSpPr>
            <a:spLocks noGrp="1"/>
          </p:cNvSpPr>
          <p:nvPr>
            <p:ph type="body" idx="1"/>
          </p:nvPr>
        </p:nvSpPr>
        <p:spPr/>
        <p:txBody>
          <a:bodyPr/>
          <a:lstStyle/>
          <a:p>
            <a:r>
              <a:rPr lang="en-US" i="0" dirty="0" smtClean="0">
                <a:solidFill>
                  <a:schemeClr val="bg1"/>
                </a:solidFill>
              </a:rPr>
              <a:t>Wharton Leadership Program</a:t>
            </a:r>
          </a:p>
          <a:p>
            <a:r>
              <a:rPr lang="en-US" sz="2000" dirty="0" smtClean="0"/>
              <a:t>Information Session</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205" y="5519650"/>
            <a:ext cx="3267588" cy="9169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012" y="685800"/>
            <a:ext cx="3029975" cy="603556"/>
          </a:xfrm>
          <a:prstGeom prst="rect">
            <a:avLst/>
          </a:prstGeom>
        </p:spPr>
      </p:pic>
      <p:sp>
        <p:nvSpPr>
          <p:cNvPr id="8" name="TextBox 7"/>
          <p:cNvSpPr txBox="1"/>
          <p:nvPr/>
        </p:nvSpPr>
        <p:spPr>
          <a:xfrm>
            <a:off x="0" y="3275111"/>
            <a:ext cx="9144000" cy="307777"/>
          </a:xfrm>
          <a:prstGeom prst="rect">
            <a:avLst/>
          </a:prstGeom>
          <a:noFill/>
        </p:spPr>
        <p:txBody>
          <a:bodyPr wrap="square" rtlCol="0">
            <a:spAutoFit/>
          </a:bodyPr>
          <a:lstStyle/>
          <a:p>
            <a:pPr algn="ctr"/>
            <a:endParaRPr lang="en-US" sz="1400" b="1" dirty="0">
              <a:solidFill>
                <a:srgbClr val="A83A4C"/>
              </a:solidFill>
              <a:latin typeface="Helvetica" pitchFamily="34" charset="0"/>
              <a:cs typeface="Helvetica" pitchFamily="34" charset="0"/>
            </a:endParaRPr>
          </a:p>
        </p:txBody>
      </p:sp>
    </p:spTree>
    <p:extLst>
      <p:ext uri="{BB962C8B-B14F-4D97-AF65-F5344CB8AC3E}">
        <p14:creationId xmlns:p14="http://schemas.microsoft.com/office/powerpoint/2010/main" val="2449412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Name of Presenter</a:t>
            </a:r>
            <a:endParaRPr lang="en-US" dirty="0"/>
          </a:p>
        </p:txBody>
      </p:sp>
      <p:sp>
        <p:nvSpPr>
          <p:cNvPr id="5" name="Slide Number Placeholder 4"/>
          <p:cNvSpPr>
            <a:spLocks noGrp="1"/>
          </p:cNvSpPr>
          <p:nvPr>
            <p:ph type="sldNum" sz="quarter" idx="4"/>
          </p:nvPr>
        </p:nvSpPr>
        <p:spPr/>
        <p:txBody>
          <a:bodyPr/>
          <a:lstStyle/>
          <a:p>
            <a:pPr defTabSz="1149350">
              <a:tabLst/>
            </a:pPr>
            <a:fld id="{0499C290-51E0-41BB-9934-58A3D372F678}" type="slidenum">
              <a:rPr lang="en-US" smtClean="0"/>
              <a:pPr defTabSz="1149350">
                <a:tabLst/>
              </a:pPr>
              <a:t>10</a:t>
            </a:fld>
            <a:endParaRPr lang="en-US"/>
          </a:p>
        </p:txBody>
      </p:sp>
      <p:sp>
        <p:nvSpPr>
          <p:cNvPr id="6" name="Title 2"/>
          <p:cNvSpPr>
            <a:spLocks noGrp="1"/>
          </p:cNvSpPr>
          <p:nvPr>
            <p:ph type="title"/>
          </p:nvPr>
        </p:nvSpPr>
        <p:spPr>
          <a:xfrm>
            <a:off x="685800" y="758952"/>
            <a:ext cx="7772400" cy="762000"/>
          </a:xfrm>
        </p:spPr>
        <p:txBody>
          <a:bodyPr/>
          <a:lstStyle/>
          <a:p>
            <a:r>
              <a:rPr lang="en-US" dirty="0"/>
              <a:t>Board Fellow Commitment</a:t>
            </a:r>
          </a:p>
        </p:txBody>
      </p:sp>
      <p:sp>
        <p:nvSpPr>
          <p:cNvPr id="7" name="Rectangle 6"/>
          <p:cNvSpPr/>
          <p:nvPr/>
        </p:nvSpPr>
        <p:spPr>
          <a:xfrm>
            <a:off x="598714" y="1066800"/>
            <a:ext cx="8119984" cy="369332"/>
          </a:xfrm>
          <a:prstGeom prst="rect">
            <a:avLst/>
          </a:prstGeom>
        </p:spPr>
        <p:txBody>
          <a:bodyPr wrap="square">
            <a:spAutoFit/>
          </a:bodyPr>
          <a:lstStyle/>
          <a:p>
            <a:r>
              <a:rPr lang="en-US" i="1" dirty="0">
                <a:latin typeface="Helvetica" panose="020B0604020202020204" pitchFamily="34" charset="0"/>
                <a:cs typeface="Helvetica" panose="020B0604020202020204" pitchFamily="34" charset="0"/>
              </a:rPr>
              <a:t>Selected students </a:t>
            </a:r>
            <a:r>
              <a:rPr lang="en-US" i="1" dirty="0" smtClean="0">
                <a:latin typeface="Helvetica" panose="020B0604020202020204" pitchFamily="34" charset="0"/>
                <a:cs typeface="Helvetica" panose="020B0604020202020204" pitchFamily="34" charset="0"/>
              </a:rPr>
              <a:t>sign </a:t>
            </a:r>
            <a:r>
              <a:rPr lang="en-US" i="1" dirty="0">
                <a:latin typeface="Helvetica" panose="020B0604020202020204" pitchFamily="34" charset="0"/>
                <a:cs typeface="Helvetica" panose="020B0604020202020204" pitchFamily="34" charset="0"/>
              </a:rPr>
              <a:t>a contract and </a:t>
            </a:r>
            <a:r>
              <a:rPr lang="en-US" i="1" dirty="0" smtClean="0">
                <a:latin typeface="Helvetica" panose="020B0604020202020204" pitchFamily="34" charset="0"/>
                <a:cs typeface="Helvetica" panose="020B0604020202020204" pitchFamily="34" charset="0"/>
              </a:rPr>
              <a:t>must meet the </a:t>
            </a:r>
            <a:r>
              <a:rPr lang="en-US" i="1" dirty="0">
                <a:latin typeface="Helvetica" panose="020B0604020202020204" pitchFamily="34" charset="0"/>
                <a:cs typeface="Helvetica" panose="020B0604020202020204" pitchFamily="34" charset="0"/>
              </a:rPr>
              <a:t>following requirements:</a:t>
            </a:r>
          </a:p>
        </p:txBody>
      </p:sp>
      <p:sp>
        <p:nvSpPr>
          <p:cNvPr id="14" name="TextBox 13"/>
          <p:cNvSpPr txBox="1"/>
          <p:nvPr/>
        </p:nvSpPr>
        <p:spPr>
          <a:xfrm>
            <a:off x="685800" y="1981200"/>
            <a:ext cx="7870634" cy="2062103"/>
          </a:xfrm>
          <a:prstGeom prst="rect">
            <a:avLst/>
          </a:prstGeom>
          <a:noFill/>
        </p:spPr>
        <p:txBody>
          <a:bodyPr wrap="square" rtlCol="0">
            <a:spAutoFit/>
          </a:bodyPr>
          <a:lstStyle/>
          <a:p>
            <a:pPr marL="285750" indent="-285750">
              <a:buClr>
                <a:srgbClr val="002C77"/>
              </a:buClr>
              <a:buFont typeface="Wingdings" panose="05000000000000000000" pitchFamily="2" charset="2"/>
              <a:buChar char="§"/>
            </a:pPr>
            <a:r>
              <a:rPr lang="en-US" sz="1600" b="1" dirty="0" smtClean="0">
                <a:latin typeface="Helvetica" panose="020B0604020202020204" pitchFamily="34" charset="0"/>
                <a:cs typeface="Helvetica" panose="020B0604020202020204" pitchFamily="34" charset="0"/>
              </a:rPr>
              <a:t>Class of 2016 Kick-off </a:t>
            </a:r>
            <a:r>
              <a:rPr lang="en-US" sz="1600" dirty="0">
                <a:latin typeface="Helvetica" panose="020B0604020202020204" pitchFamily="34" charset="0"/>
                <a:cs typeface="Helvetica" panose="020B0604020202020204" pitchFamily="34" charset="0"/>
              </a:rPr>
              <a:t>i</a:t>
            </a:r>
            <a:r>
              <a:rPr lang="en-US" sz="1600" dirty="0" smtClean="0">
                <a:latin typeface="Helvetica" panose="020B0604020202020204" pitchFamily="34" charset="0"/>
                <a:cs typeface="Helvetica" panose="020B0604020202020204" pitchFamily="34" charset="0"/>
              </a:rPr>
              <a:t>n March </a:t>
            </a:r>
          </a:p>
          <a:p>
            <a:pPr marL="285750" indent="-285750">
              <a:buClr>
                <a:srgbClr val="002C77"/>
              </a:buClr>
              <a:buFont typeface="Wingdings" panose="05000000000000000000" pitchFamily="2" charset="2"/>
              <a:buChar char="§"/>
            </a:pPr>
            <a:r>
              <a:rPr lang="en-US" sz="1600" b="1" dirty="0" smtClean="0">
                <a:latin typeface="Helvetica" panose="020B0604020202020204" pitchFamily="34" charset="0"/>
                <a:cs typeface="Helvetica" panose="020B0604020202020204" pitchFamily="34" charset="0"/>
              </a:rPr>
              <a:t>One-on-Ones with BFC: </a:t>
            </a:r>
            <a:r>
              <a:rPr lang="en-US" sz="1600" dirty="0" smtClean="0">
                <a:latin typeface="Helvetica" panose="020B0604020202020204" pitchFamily="34" charset="0"/>
                <a:cs typeface="Helvetica" panose="020B0604020202020204" pitchFamily="34" charset="0"/>
              </a:rPr>
              <a:t>to discuss goals, matching, etc.</a:t>
            </a:r>
            <a:endParaRPr lang="en-US" sz="1600" b="1" dirty="0">
              <a:latin typeface="Helvetica" panose="020B0604020202020204" pitchFamily="34" charset="0"/>
              <a:cs typeface="Helvetica" panose="020B0604020202020204" pitchFamily="34" charset="0"/>
            </a:endParaRPr>
          </a:p>
          <a:p>
            <a:pPr marL="285750" indent="-285750">
              <a:buClr>
                <a:srgbClr val="002C77"/>
              </a:buClr>
              <a:buFont typeface="Wingdings" panose="05000000000000000000" pitchFamily="2" charset="2"/>
              <a:buChar char="§"/>
            </a:pPr>
            <a:r>
              <a:rPr lang="en-US" sz="1600" b="1" dirty="0" smtClean="0">
                <a:latin typeface="Helvetica" panose="020B0604020202020204" pitchFamily="34" charset="0"/>
                <a:cs typeface="Helvetica" panose="020B0604020202020204" pitchFamily="34" charset="0"/>
              </a:rPr>
              <a:t>Spring Training Sessions</a:t>
            </a:r>
          </a:p>
          <a:p>
            <a:pPr marL="742950" lvl="1" indent="-285750">
              <a:buClr>
                <a:srgbClr val="002C77"/>
              </a:buClr>
              <a:buFont typeface="Wingdings" panose="05000000000000000000" pitchFamily="2" charset="2"/>
              <a:buChar char="§"/>
            </a:pPr>
            <a:r>
              <a:rPr lang="en-US" sz="1600" dirty="0" smtClean="0">
                <a:latin typeface="Helvetica" panose="020B0604020202020204" pitchFamily="34" charset="0"/>
                <a:cs typeface="Helvetica" panose="020B0604020202020204" pitchFamily="34" charset="0"/>
              </a:rPr>
              <a:t>April </a:t>
            </a:r>
            <a:r>
              <a:rPr lang="en-US" sz="1600" dirty="0">
                <a:latin typeface="Helvetica" panose="020B0604020202020204" pitchFamily="34" charset="0"/>
                <a:cs typeface="Helvetica" panose="020B0604020202020204" pitchFamily="34" charset="0"/>
              </a:rPr>
              <a:t>10</a:t>
            </a:r>
            <a:r>
              <a:rPr lang="en-US" sz="1600" baseline="30000" dirty="0">
                <a:latin typeface="Helvetica" panose="020B0604020202020204" pitchFamily="34" charset="0"/>
                <a:cs typeface="Helvetica" panose="020B0604020202020204" pitchFamily="34" charset="0"/>
              </a:rPr>
              <a:t>th</a:t>
            </a:r>
            <a:r>
              <a:rPr lang="en-US" sz="1600" dirty="0">
                <a:latin typeface="Helvetica" panose="020B0604020202020204" pitchFamily="34" charset="0"/>
                <a:cs typeface="Helvetica" panose="020B0604020202020204" pitchFamily="34" charset="0"/>
              </a:rPr>
              <a:t> – </a:t>
            </a:r>
            <a:r>
              <a:rPr lang="en-US" sz="1600" dirty="0" smtClean="0">
                <a:latin typeface="Helvetica" panose="020B0604020202020204" pitchFamily="34" charset="0"/>
                <a:cs typeface="Helvetica" panose="020B0604020202020204" pitchFamily="34" charset="0"/>
              </a:rPr>
              <a:t>11</a:t>
            </a:r>
            <a:r>
              <a:rPr lang="en-US" sz="1600" baseline="30000" dirty="0" smtClean="0">
                <a:latin typeface="Helvetica" panose="020B0604020202020204" pitchFamily="34" charset="0"/>
                <a:cs typeface="Helvetica" panose="020B0604020202020204" pitchFamily="34" charset="0"/>
              </a:rPr>
              <a:t>th</a:t>
            </a:r>
            <a:r>
              <a:rPr lang="en-US" sz="1600" dirty="0" smtClean="0">
                <a:latin typeface="Helvetica" panose="020B0604020202020204" pitchFamily="34" charset="0"/>
                <a:cs typeface="Helvetica" panose="020B0604020202020204" pitchFamily="34" charset="0"/>
              </a:rPr>
              <a:t>, 9am - 5pm</a:t>
            </a:r>
          </a:p>
          <a:p>
            <a:pPr marL="285750" indent="-285750">
              <a:buClr>
                <a:srgbClr val="002C77"/>
              </a:buClr>
              <a:buFont typeface="Wingdings" panose="05000000000000000000" pitchFamily="2" charset="2"/>
              <a:buChar char="§"/>
            </a:pPr>
            <a:r>
              <a:rPr lang="en-US" sz="1600" b="1" dirty="0" smtClean="0">
                <a:latin typeface="Helvetica" panose="020B0604020202020204" pitchFamily="34" charset="0"/>
                <a:cs typeface="Helvetica" panose="020B0604020202020204" pitchFamily="34" charset="0"/>
              </a:rPr>
              <a:t>Mastermind Meetings </a:t>
            </a:r>
            <a:r>
              <a:rPr lang="en-US" sz="1600" dirty="0" smtClean="0">
                <a:latin typeface="Helvetica" panose="020B0604020202020204" pitchFamily="34" charset="0"/>
                <a:cs typeface="Helvetica" panose="020B0604020202020204" pitchFamily="34" charset="0"/>
              </a:rPr>
              <a:t>with entire BF community</a:t>
            </a:r>
            <a:endParaRPr lang="en-US" sz="1600" b="1" dirty="0">
              <a:latin typeface="Helvetica" panose="020B0604020202020204" pitchFamily="34" charset="0"/>
              <a:cs typeface="Helvetica" panose="020B0604020202020204" pitchFamily="34" charset="0"/>
            </a:endParaRPr>
          </a:p>
          <a:p>
            <a:pPr marL="742950" lvl="1" indent="-285750">
              <a:buClr>
                <a:srgbClr val="002C77"/>
              </a:buClr>
              <a:buFont typeface="Wingdings" panose="05000000000000000000" pitchFamily="2" charset="2"/>
              <a:buChar char="§"/>
            </a:pPr>
            <a:r>
              <a:rPr lang="en-US" sz="1600" dirty="0" smtClean="0">
                <a:latin typeface="Helvetica" panose="020B0604020202020204" pitchFamily="34" charset="0"/>
                <a:cs typeface="Helvetica" panose="020B0604020202020204" pitchFamily="34" charset="0"/>
              </a:rPr>
              <a:t>3</a:t>
            </a:r>
            <a:r>
              <a:rPr lang="en-US" sz="1600" baseline="30000" dirty="0" smtClean="0">
                <a:latin typeface="Helvetica" panose="020B0604020202020204" pitchFamily="34" charset="0"/>
                <a:cs typeface="Helvetica" panose="020B0604020202020204" pitchFamily="34" charset="0"/>
              </a:rPr>
              <a:t>rd</a:t>
            </a:r>
            <a:r>
              <a:rPr lang="en-US" sz="1600" dirty="0" smtClean="0">
                <a:latin typeface="Helvetica" panose="020B0604020202020204" pitchFamily="34" charset="0"/>
                <a:cs typeface="Helvetica" panose="020B0604020202020204" pitchFamily="34" charset="0"/>
              </a:rPr>
              <a:t> Tuesday </a:t>
            </a:r>
            <a:r>
              <a:rPr lang="en-US" sz="1600" dirty="0">
                <a:latin typeface="Helvetica" panose="020B0604020202020204" pitchFamily="34" charset="0"/>
                <a:cs typeface="Helvetica" panose="020B0604020202020204" pitchFamily="34" charset="0"/>
              </a:rPr>
              <a:t>of each month, </a:t>
            </a:r>
            <a:r>
              <a:rPr lang="en-US" sz="1600" dirty="0" smtClean="0">
                <a:latin typeface="Helvetica" panose="020B0604020202020204" pitchFamily="34" charset="0"/>
                <a:cs typeface="Helvetica" panose="020B0604020202020204" pitchFamily="34" charset="0"/>
              </a:rPr>
              <a:t>September-April</a:t>
            </a:r>
            <a:endParaRPr lang="en-US" sz="1600" dirty="0">
              <a:latin typeface="Helvetica" panose="020B0604020202020204" pitchFamily="34" charset="0"/>
              <a:cs typeface="Helvetica" panose="020B0604020202020204" pitchFamily="34" charset="0"/>
            </a:endParaRPr>
          </a:p>
          <a:p>
            <a:pPr marL="285750" indent="-285750">
              <a:buClr>
                <a:srgbClr val="002C77"/>
              </a:buClr>
              <a:buFont typeface="Wingdings" panose="05000000000000000000" pitchFamily="2" charset="2"/>
              <a:buChar char="§"/>
            </a:pPr>
            <a:r>
              <a:rPr lang="en-US" sz="1600" b="1" dirty="0" smtClean="0">
                <a:latin typeface="Helvetica" panose="020B0604020202020204" pitchFamily="34" charset="0"/>
                <a:cs typeface="Helvetica" panose="020B0604020202020204" pitchFamily="34" charset="0"/>
              </a:rPr>
              <a:t>Monthly Pod Meetings </a:t>
            </a:r>
            <a:r>
              <a:rPr lang="en-US" sz="1600" dirty="0" smtClean="0">
                <a:latin typeface="Helvetica" panose="020B0604020202020204" pitchFamily="34" charset="0"/>
                <a:cs typeface="Helvetica" panose="020B0604020202020204" pitchFamily="34" charset="0"/>
              </a:rPr>
              <a:t>with your BFC</a:t>
            </a:r>
          </a:p>
          <a:p>
            <a:pPr marL="285750" indent="-285750">
              <a:buClr>
                <a:srgbClr val="002C77"/>
              </a:buClr>
              <a:buFont typeface="Wingdings" panose="05000000000000000000" pitchFamily="2" charset="2"/>
              <a:buChar char="§"/>
            </a:pPr>
            <a:r>
              <a:rPr lang="en-US" sz="1600" dirty="0" smtClean="0">
                <a:latin typeface="Helvetica" panose="020B0604020202020204" pitchFamily="34" charset="0"/>
                <a:cs typeface="Helvetica" panose="020B0604020202020204" pitchFamily="34" charset="0"/>
              </a:rPr>
              <a:t>Participate </a:t>
            </a:r>
            <a:r>
              <a:rPr lang="en-US" sz="1600" dirty="0">
                <a:latin typeface="Helvetica" panose="020B0604020202020204" pitchFamily="34" charset="0"/>
                <a:cs typeface="Helvetica" panose="020B0604020202020204" pitchFamily="34" charset="0"/>
              </a:rPr>
              <a:t>actively in the fellow </a:t>
            </a:r>
            <a:r>
              <a:rPr lang="en-US" sz="1600" dirty="0" smtClean="0">
                <a:latin typeface="Helvetica" panose="020B0604020202020204" pitchFamily="34" charset="0"/>
                <a:cs typeface="Helvetica" panose="020B0604020202020204" pitchFamily="34" charset="0"/>
              </a:rPr>
              <a:t>community</a:t>
            </a:r>
            <a:endParaRPr lang="en-US" sz="1600" dirty="0">
              <a:latin typeface="Helvetica" panose="020B0604020202020204" pitchFamily="34" charset="0"/>
              <a:cs typeface="Helvetica" panose="020B0604020202020204" pitchFamily="34" charset="0"/>
            </a:endParaRPr>
          </a:p>
        </p:txBody>
      </p:sp>
      <p:sp>
        <p:nvSpPr>
          <p:cNvPr id="18" name="TextBox 17"/>
          <p:cNvSpPr txBox="1"/>
          <p:nvPr/>
        </p:nvSpPr>
        <p:spPr>
          <a:xfrm>
            <a:off x="685800" y="4495800"/>
            <a:ext cx="7794434" cy="830997"/>
          </a:xfrm>
          <a:prstGeom prst="rect">
            <a:avLst/>
          </a:prstGeom>
          <a:noFill/>
        </p:spPr>
        <p:txBody>
          <a:bodyPr wrap="square" rtlCol="0">
            <a:spAutoFit/>
          </a:bodyPr>
          <a:lstStyle/>
          <a:p>
            <a:pPr marL="285750" indent="-285750">
              <a:buClr>
                <a:srgbClr val="002C77"/>
              </a:buClr>
              <a:buFont typeface="Wingdings" panose="05000000000000000000" pitchFamily="2" charset="2"/>
              <a:buChar char="§"/>
            </a:pPr>
            <a:r>
              <a:rPr lang="en-US" sz="1600" dirty="0" smtClean="0">
                <a:latin typeface="Helvetica" panose="020B0604020202020204" pitchFamily="34" charset="0"/>
                <a:cs typeface="Helvetica" panose="020B0604020202020204" pitchFamily="34" charset="0"/>
              </a:rPr>
              <a:t>All </a:t>
            </a:r>
            <a:r>
              <a:rPr lang="en-US" sz="1600" b="1" dirty="0" smtClean="0">
                <a:latin typeface="Helvetica" panose="020B0604020202020204" pitchFamily="34" charset="0"/>
                <a:cs typeface="Helvetica" panose="020B0604020202020204" pitchFamily="34" charset="0"/>
              </a:rPr>
              <a:t>board meetings </a:t>
            </a:r>
            <a:r>
              <a:rPr lang="en-US" sz="1600" dirty="0" smtClean="0">
                <a:latin typeface="Helvetica" panose="020B0604020202020204" pitchFamily="34" charset="0"/>
                <a:cs typeface="Helvetica" panose="020B0604020202020204" pitchFamily="34" charset="0"/>
              </a:rPr>
              <a:t>and </a:t>
            </a:r>
            <a:r>
              <a:rPr lang="en-US" sz="1600" b="1" dirty="0" smtClean="0">
                <a:latin typeface="Helvetica" panose="020B0604020202020204" pitchFamily="34" charset="0"/>
                <a:cs typeface="Helvetica" panose="020B0604020202020204" pitchFamily="34" charset="0"/>
              </a:rPr>
              <a:t>subcommittee meetings</a:t>
            </a:r>
          </a:p>
          <a:p>
            <a:pPr marL="285750" indent="-285750">
              <a:buClr>
                <a:srgbClr val="002C77"/>
              </a:buClr>
              <a:buFont typeface="Wingdings" panose="05000000000000000000" pitchFamily="2" charset="2"/>
              <a:buChar char="§"/>
            </a:pPr>
            <a:r>
              <a:rPr lang="en-US" sz="1600" dirty="0" smtClean="0">
                <a:latin typeface="Helvetica" panose="020B0604020202020204" pitchFamily="34" charset="0"/>
                <a:cs typeface="Helvetica" panose="020B0604020202020204" pitchFamily="34" charset="0"/>
              </a:rPr>
              <a:t>Follow through on all commitments made to the non-profit in a timely manner</a:t>
            </a:r>
          </a:p>
          <a:p>
            <a:pPr marL="285750" indent="-285750">
              <a:buClr>
                <a:srgbClr val="002C77"/>
              </a:buClr>
              <a:buFont typeface="Wingdings" panose="05000000000000000000" pitchFamily="2" charset="2"/>
              <a:buChar char="§"/>
            </a:pPr>
            <a:endParaRPr lang="en-US" sz="1600" dirty="0">
              <a:latin typeface="Helvetica" panose="020B0604020202020204" pitchFamily="34" charset="0"/>
              <a:cs typeface="Helvetica" panose="020B0604020202020204" pitchFamily="34" charset="0"/>
            </a:endParaRPr>
          </a:p>
        </p:txBody>
      </p:sp>
      <p:sp>
        <p:nvSpPr>
          <p:cNvPr id="19" name="Rounded Rectangle 18"/>
          <p:cNvSpPr/>
          <p:nvPr/>
        </p:nvSpPr>
        <p:spPr>
          <a:xfrm>
            <a:off x="578386" y="5181600"/>
            <a:ext cx="7978048" cy="715089"/>
          </a:xfrm>
          <a:prstGeom prst="roundRect">
            <a:avLst/>
          </a:prstGeom>
          <a:solidFill>
            <a:srgbClr val="FFC00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00000"/>
              </a:lnSpc>
            </a:pPr>
            <a:r>
              <a:rPr lang="en-US" b="1" dirty="0" smtClean="0"/>
              <a:t>Attendance is mandatory.  Students </a:t>
            </a:r>
            <a:r>
              <a:rPr lang="en-US" b="1" dirty="0"/>
              <a:t>may be removed from the program if terms of the agreement are not </a:t>
            </a:r>
            <a:r>
              <a:rPr lang="en-US" b="1" dirty="0" smtClean="0"/>
              <a:t>upheld.</a:t>
            </a:r>
            <a:endParaRPr lang="en-US" b="1" dirty="0"/>
          </a:p>
        </p:txBody>
      </p:sp>
      <p:sp>
        <p:nvSpPr>
          <p:cNvPr id="22" name="Rectangle 21"/>
          <p:cNvSpPr/>
          <p:nvPr/>
        </p:nvSpPr>
        <p:spPr>
          <a:xfrm>
            <a:off x="685800" y="1565168"/>
            <a:ext cx="7870634" cy="352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smtClean="0">
                <a:solidFill>
                  <a:schemeClr val="bg1"/>
                </a:solidFill>
                <a:latin typeface="Helvetica" panose="020B0604020202020204" pitchFamily="34" charset="0"/>
                <a:cs typeface="Helvetica" panose="020B0604020202020204" pitchFamily="34" charset="0"/>
              </a:rPr>
              <a:t>Active Campus Participation</a:t>
            </a:r>
            <a:endParaRPr lang="en-US" dirty="0">
              <a:solidFill>
                <a:schemeClr val="bg1"/>
              </a:solidFill>
              <a:latin typeface="Helvetica" panose="020B0604020202020204" pitchFamily="34" charset="0"/>
              <a:cs typeface="Helvetica" panose="020B0604020202020204" pitchFamily="34" charset="0"/>
            </a:endParaRPr>
          </a:p>
        </p:txBody>
      </p:sp>
      <p:sp>
        <p:nvSpPr>
          <p:cNvPr id="23" name="Rectangle 22"/>
          <p:cNvSpPr/>
          <p:nvPr/>
        </p:nvSpPr>
        <p:spPr>
          <a:xfrm>
            <a:off x="609600" y="4114800"/>
            <a:ext cx="7870634" cy="352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smtClean="0">
                <a:solidFill>
                  <a:schemeClr val="bg1"/>
                </a:solidFill>
                <a:latin typeface="Helvetica" panose="020B0604020202020204" pitchFamily="34" charset="0"/>
                <a:cs typeface="Helvetica" panose="020B0604020202020204" pitchFamily="34" charset="0"/>
              </a:rPr>
              <a:t>Active Non-Profit Participation</a:t>
            </a:r>
            <a:endParaRPr lang="en-US"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66936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Nonprofit Placement</a:t>
            </a:r>
          </a:p>
        </p:txBody>
      </p:sp>
      <p:sp>
        <p:nvSpPr>
          <p:cNvPr id="25602" name="Content Placeholder 2"/>
          <p:cNvSpPr>
            <a:spLocks noGrp="1"/>
          </p:cNvSpPr>
          <p:nvPr>
            <p:ph sz="quarter" idx="13"/>
          </p:nvPr>
        </p:nvSpPr>
        <p:spPr>
          <a:xfrm>
            <a:off x="685800" y="1371600"/>
            <a:ext cx="7772400" cy="4267200"/>
          </a:xfrm>
        </p:spPr>
        <p:txBody>
          <a:bodyPr/>
          <a:lstStyle/>
          <a:p>
            <a:pPr>
              <a:buClr>
                <a:srgbClr val="002C77"/>
              </a:buClr>
              <a:buFont typeface="Wingdings" panose="05000000000000000000" pitchFamily="2" charset="2"/>
              <a:buChar char="§"/>
            </a:pPr>
            <a:r>
              <a:rPr lang="en-US" sz="2000" b="0" dirty="0" smtClean="0">
                <a:solidFill>
                  <a:schemeClr val="tx1"/>
                </a:solidFill>
              </a:rPr>
              <a:t>The Leadership Program works </a:t>
            </a:r>
            <a:r>
              <a:rPr lang="en-US" sz="2000" b="0" dirty="0">
                <a:solidFill>
                  <a:schemeClr val="tx1"/>
                </a:solidFill>
              </a:rPr>
              <a:t>to develop and maintain </a:t>
            </a:r>
            <a:r>
              <a:rPr lang="en-US" sz="2000" b="0" dirty="0" smtClean="0">
                <a:solidFill>
                  <a:schemeClr val="tx1"/>
                </a:solidFill>
              </a:rPr>
              <a:t>partnerships </a:t>
            </a:r>
            <a:r>
              <a:rPr lang="en-US" sz="2000" b="0" dirty="0">
                <a:solidFill>
                  <a:schemeClr val="tx1"/>
                </a:solidFill>
              </a:rPr>
              <a:t>with over </a:t>
            </a:r>
            <a:r>
              <a:rPr lang="en-US" sz="2000" b="0" dirty="0" smtClean="0">
                <a:solidFill>
                  <a:schemeClr val="tx1"/>
                </a:solidFill>
              </a:rPr>
              <a:t>65 </a:t>
            </a:r>
            <a:r>
              <a:rPr lang="en-US" sz="2000" b="0" dirty="0">
                <a:solidFill>
                  <a:schemeClr val="tx1"/>
                </a:solidFill>
              </a:rPr>
              <a:t>participating nonprofit </a:t>
            </a:r>
            <a:r>
              <a:rPr lang="en-US" sz="2000" b="0" dirty="0" smtClean="0">
                <a:solidFill>
                  <a:schemeClr val="tx1"/>
                </a:solidFill>
              </a:rPr>
              <a:t>organizations</a:t>
            </a:r>
          </a:p>
          <a:p>
            <a:pPr>
              <a:buClr>
                <a:srgbClr val="002C77"/>
              </a:buClr>
              <a:buFont typeface="Wingdings" panose="05000000000000000000" pitchFamily="2" charset="2"/>
              <a:buChar char="§"/>
            </a:pPr>
            <a:endParaRPr lang="en-US" sz="1100" b="0" dirty="0" smtClean="0">
              <a:solidFill>
                <a:schemeClr val="tx1"/>
              </a:solidFill>
            </a:endParaRPr>
          </a:p>
          <a:p>
            <a:pPr>
              <a:buClr>
                <a:srgbClr val="002C77"/>
              </a:buClr>
              <a:buFont typeface="Wingdings" panose="05000000000000000000" pitchFamily="2" charset="2"/>
              <a:buChar char="§"/>
            </a:pPr>
            <a:r>
              <a:rPr lang="en-US" sz="2000" b="0" dirty="0" smtClean="0">
                <a:solidFill>
                  <a:schemeClr val="tx1"/>
                </a:solidFill>
              </a:rPr>
              <a:t>Boards </a:t>
            </a:r>
            <a:r>
              <a:rPr lang="en-US" sz="2000" b="0" dirty="0">
                <a:solidFill>
                  <a:schemeClr val="tx1"/>
                </a:solidFill>
              </a:rPr>
              <a:t>range in areas of </a:t>
            </a:r>
            <a:r>
              <a:rPr lang="en-US" sz="2000" b="0" dirty="0" smtClean="0">
                <a:solidFill>
                  <a:schemeClr val="tx1"/>
                </a:solidFill>
              </a:rPr>
              <a:t>focus, </a:t>
            </a:r>
            <a:r>
              <a:rPr lang="en-US" sz="2000" b="0" dirty="0">
                <a:solidFill>
                  <a:schemeClr val="tx1"/>
                </a:solidFill>
              </a:rPr>
              <a:t>lifecycle stage, and </a:t>
            </a:r>
            <a:r>
              <a:rPr lang="en-US" sz="2000" b="0" dirty="0" smtClean="0">
                <a:solidFill>
                  <a:schemeClr val="tx1"/>
                </a:solidFill>
              </a:rPr>
              <a:t>size</a:t>
            </a:r>
          </a:p>
          <a:p>
            <a:pPr>
              <a:buClr>
                <a:srgbClr val="002C77"/>
              </a:buClr>
              <a:buFont typeface="Wingdings" panose="05000000000000000000" pitchFamily="2" charset="2"/>
              <a:buChar char="§"/>
            </a:pPr>
            <a:endParaRPr lang="en-US" sz="1200" b="0" dirty="0" smtClean="0">
              <a:solidFill>
                <a:schemeClr val="tx1"/>
              </a:solidFill>
            </a:endParaRPr>
          </a:p>
          <a:p>
            <a:pPr>
              <a:buClr>
                <a:srgbClr val="002C77"/>
              </a:buClr>
              <a:buFont typeface="Wingdings" panose="05000000000000000000" pitchFamily="2" charset="2"/>
              <a:buChar char="§"/>
            </a:pPr>
            <a:r>
              <a:rPr lang="en-US" sz="2000" b="0" dirty="0" smtClean="0">
                <a:solidFill>
                  <a:schemeClr val="tx1"/>
                </a:solidFill>
              </a:rPr>
              <a:t>Placements are based on students’ interests in the missions of the nonprofit organizations</a:t>
            </a:r>
          </a:p>
          <a:p>
            <a:pPr lvl="1">
              <a:buClr>
                <a:srgbClr val="002C77"/>
              </a:buClr>
              <a:buFont typeface="Helvetica" panose="020B0604020202020204" pitchFamily="34" charset="0"/>
              <a:buChar char="‒"/>
            </a:pPr>
            <a:r>
              <a:rPr lang="en-US" sz="2000" b="0" dirty="0" smtClean="0">
                <a:solidFill>
                  <a:schemeClr val="tx1"/>
                </a:solidFill>
              </a:rPr>
              <a:t>Students are asked to select six potential organizations</a:t>
            </a:r>
          </a:p>
          <a:p>
            <a:pPr lvl="1">
              <a:buClr>
                <a:srgbClr val="002C77"/>
              </a:buClr>
              <a:buFont typeface="Helvetica" panose="020B0604020202020204" pitchFamily="34" charset="0"/>
              <a:buChar char="‒"/>
            </a:pPr>
            <a:r>
              <a:rPr lang="en-US" sz="2000" b="0" dirty="0" smtClean="0">
                <a:solidFill>
                  <a:schemeClr val="tx1"/>
                </a:solidFill>
              </a:rPr>
              <a:t>A critical factor to a successful match in this program and in future involvement is that you are passionate about the mission</a:t>
            </a:r>
          </a:p>
          <a:p>
            <a:pPr>
              <a:buClr>
                <a:srgbClr val="002C77"/>
              </a:buClr>
              <a:buFont typeface="Wingdings" panose="05000000000000000000" pitchFamily="2" charset="2"/>
              <a:buChar char="§"/>
            </a:pPr>
            <a:endParaRPr lang="en-US" sz="2400" b="0" dirty="0">
              <a:solidFill>
                <a:schemeClr val="tx1"/>
              </a:solidFill>
            </a:endParaRPr>
          </a:p>
          <a:p>
            <a:pPr>
              <a:buClr>
                <a:srgbClr val="002C77"/>
              </a:buClr>
              <a:buFont typeface="Wingdings" panose="05000000000000000000" pitchFamily="2" charset="2"/>
              <a:buChar char="§"/>
            </a:pPr>
            <a:endParaRPr lang="en-US" dirty="0" smtClean="0">
              <a:solidFill>
                <a:schemeClr val="tx1"/>
              </a:solidFill>
            </a:endParaRPr>
          </a:p>
        </p:txBody>
      </p:sp>
      <p:sp>
        <p:nvSpPr>
          <p:cNvPr id="5" name="Rectangle 4"/>
          <p:cNvSpPr/>
          <p:nvPr/>
        </p:nvSpPr>
        <p:spPr>
          <a:xfrm>
            <a:off x="663766" y="5105400"/>
            <a:ext cx="7870634" cy="685800"/>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a:solidFill>
                  <a:schemeClr val="bg1"/>
                </a:solidFill>
                <a:latin typeface="Helvetica" panose="020B0604020202020204" pitchFamily="34" charset="0"/>
                <a:cs typeface="Helvetica" panose="020B0604020202020204" pitchFamily="34" charset="0"/>
              </a:rPr>
              <a:t>We do our best to match people to their preferences but cannot guarantee that you will get your first </a:t>
            </a:r>
            <a:r>
              <a:rPr lang="en-US" b="1" dirty="0" smtClean="0">
                <a:solidFill>
                  <a:schemeClr val="bg1"/>
                </a:solidFill>
                <a:latin typeface="Helvetica" panose="020B0604020202020204" pitchFamily="34" charset="0"/>
                <a:cs typeface="Helvetica" panose="020B0604020202020204" pitchFamily="34" charset="0"/>
              </a:rPr>
              <a:t>choice</a:t>
            </a:r>
            <a:endParaRPr lang="en-US"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52110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dirty="0" smtClean="0"/>
              <a:t>Selection Criteria</a:t>
            </a:r>
          </a:p>
        </p:txBody>
      </p:sp>
      <p:sp>
        <p:nvSpPr>
          <p:cNvPr id="3" name="Rounded Rectangle 2"/>
          <p:cNvSpPr/>
          <p:nvPr/>
        </p:nvSpPr>
        <p:spPr>
          <a:xfrm>
            <a:off x="566738" y="1833562"/>
            <a:ext cx="2571749" cy="1543050"/>
          </a:xfrm>
          <a:prstGeom prst="roundRect">
            <a:avLst/>
          </a:prstGeom>
          <a:noFill/>
          <a:ln w="76200">
            <a:solidFill>
              <a:srgbClr val="7030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2700" b="1" kern="1200" dirty="0" smtClean="0">
                <a:solidFill>
                  <a:schemeClr val="tx1"/>
                </a:solidFill>
                <a:latin typeface="Helvetica" panose="020B0604020202020204" pitchFamily="34" charset="0"/>
                <a:cs typeface="Helvetica" panose="020B0604020202020204" pitchFamily="34" charset="0"/>
              </a:rPr>
              <a:t>Humility</a:t>
            </a:r>
            <a:endParaRPr lang="en-US" sz="2700" b="1" kern="1200" dirty="0">
              <a:solidFill>
                <a:schemeClr val="tx1"/>
              </a:solidFill>
              <a:latin typeface="Helvetica" panose="020B0604020202020204" pitchFamily="34" charset="0"/>
              <a:cs typeface="Helvetica" panose="020B0604020202020204" pitchFamily="34" charset="0"/>
            </a:endParaRPr>
          </a:p>
        </p:txBody>
      </p:sp>
      <p:sp>
        <p:nvSpPr>
          <p:cNvPr id="5" name="Rounded Rectangle 4"/>
          <p:cNvSpPr/>
          <p:nvPr/>
        </p:nvSpPr>
        <p:spPr>
          <a:xfrm>
            <a:off x="3395663" y="1833562"/>
            <a:ext cx="2571749" cy="1543050"/>
          </a:xfrm>
          <a:prstGeom prst="roundRect">
            <a:avLst/>
          </a:prstGeom>
          <a:noFill/>
          <a:ln w="76200">
            <a:solidFill>
              <a:srgbClr val="92D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US" sz="2700" b="1" dirty="0">
                <a:solidFill>
                  <a:schemeClr val="tx1"/>
                </a:solidFill>
                <a:latin typeface="Helvetica" panose="020B0604020202020204" pitchFamily="34" charset="0"/>
                <a:cs typeface="Helvetica" panose="020B0604020202020204" pitchFamily="34" charset="0"/>
              </a:rPr>
              <a:t>Passion for </a:t>
            </a:r>
            <a:r>
              <a:rPr lang="en-US" sz="2700" b="1" dirty="0" smtClean="0">
                <a:solidFill>
                  <a:schemeClr val="tx1"/>
                </a:solidFill>
                <a:latin typeface="Helvetica" panose="020B0604020202020204" pitchFamily="34" charset="0"/>
                <a:cs typeface="Helvetica" panose="020B0604020202020204" pitchFamily="34" charset="0"/>
              </a:rPr>
              <a:t>Cause</a:t>
            </a:r>
            <a:endParaRPr lang="en-US" sz="2700" b="1" dirty="0">
              <a:solidFill>
                <a:schemeClr val="tx1"/>
              </a:solidFill>
              <a:latin typeface="Helvetica" panose="020B0604020202020204" pitchFamily="34" charset="0"/>
              <a:cs typeface="Helvetica" panose="020B0604020202020204" pitchFamily="34" charset="0"/>
            </a:endParaRPr>
          </a:p>
        </p:txBody>
      </p:sp>
      <p:sp>
        <p:nvSpPr>
          <p:cNvPr id="6" name="Rounded Rectangle 5"/>
          <p:cNvSpPr/>
          <p:nvPr/>
        </p:nvSpPr>
        <p:spPr>
          <a:xfrm>
            <a:off x="6224587" y="1833562"/>
            <a:ext cx="2571749" cy="1543050"/>
          </a:xfrm>
          <a:prstGeom prst="roundRect">
            <a:avLst/>
          </a:prstGeom>
          <a:noFill/>
          <a:ln w="76200">
            <a:solidFill>
              <a:srgbClr val="0E76B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US" sz="2700" b="1" dirty="0">
                <a:solidFill>
                  <a:schemeClr val="tx1"/>
                </a:solidFill>
                <a:latin typeface="Helvetica" panose="020B0604020202020204" pitchFamily="34" charset="0"/>
                <a:cs typeface="Helvetica" panose="020B0604020202020204" pitchFamily="34" charset="0"/>
              </a:rPr>
              <a:t>Appreciation of </a:t>
            </a:r>
            <a:r>
              <a:rPr lang="en-US" sz="2700" b="1" dirty="0" smtClean="0">
                <a:solidFill>
                  <a:schemeClr val="tx1"/>
                </a:solidFill>
                <a:latin typeface="Helvetica" panose="020B0604020202020204" pitchFamily="34" charset="0"/>
                <a:cs typeface="Helvetica" panose="020B0604020202020204" pitchFamily="34" charset="0"/>
              </a:rPr>
              <a:t>Diversity</a:t>
            </a:r>
            <a:endParaRPr lang="en-US" sz="2700" b="1" dirty="0">
              <a:solidFill>
                <a:schemeClr val="tx1"/>
              </a:solidFill>
              <a:latin typeface="Helvetica" panose="020B0604020202020204" pitchFamily="34" charset="0"/>
              <a:cs typeface="Helvetica" panose="020B0604020202020204" pitchFamily="34" charset="0"/>
            </a:endParaRPr>
          </a:p>
        </p:txBody>
      </p:sp>
      <p:sp>
        <p:nvSpPr>
          <p:cNvPr id="7" name="Rounded Rectangle 6"/>
          <p:cNvSpPr/>
          <p:nvPr/>
        </p:nvSpPr>
        <p:spPr>
          <a:xfrm>
            <a:off x="1981200" y="3633787"/>
            <a:ext cx="2571749" cy="1543050"/>
          </a:xfrm>
          <a:prstGeom prst="roundRect">
            <a:avLst/>
          </a:prstGeom>
          <a:noFill/>
          <a:ln w="7620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US" sz="2700" b="1" dirty="0">
                <a:solidFill>
                  <a:schemeClr val="tx1"/>
                </a:solidFill>
                <a:latin typeface="Helvetica" panose="020B0604020202020204" pitchFamily="34" charset="0"/>
                <a:cs typeface="Helvetica" panose="020B0604020202020204" pitchFamily="34" charset="0"/>
              </a:rPr>
              <a:t>Dedication to </a:t>
            </a:r>
            <a:r>
              <a:rPr lang="en-US" sz="2700" b="1" dirty="0" smtClean="0">
                <a:solidFill>
                  <a:schemeClr val="tx1"/>
                </a:solidFill>
                <a:latin typeface="Helvetica" panose="020B0604020202020204" pitchFamily="34" charset="0"/>
                <a:cs typeface="Helvetica" panose="020B0604020202020204" pitchFamily="34" charset="0"/>
              </a:rPr>
              <a:t>Service</a:t>
            </a:r>
            <a:endParaRPr lang="en-US" sz="2700" b="1" dirty="0">
              <a:solidFill>
                <a:schemeClr val="tx1"/>
              </a:solidFill>
              <a:latin typeface="Helvetica" panose="020B0604020202020204" pitchFamily="34" charset="0"/>
              <a:cs typeface="Helvetica" panose="020B0604020202020204" pitchFamily="34" charset="0"/>
            </a:endParaRPr>
          </a:p>
        </p:txBody>
      </p:sp>
      <p:sp>
        <p:nvSpPr>
          <p:cNvPr id="8" name="Rounded Rectangle 7"/>
          <p:cNvSpPr/>
          <p:nvPr/>
        </p:nvSpPr>
        <p:spPr>
          <a:xfrm>
            <a:off x="4810125" y="3633787"/>
            <a:ext cx="2571749" cy="1543050"/>
          </a:xfrm>
          <a:prstGeom prst="roundRect">
            <a:avLst/>
          </a:prstGeom>
          <a:noFill/>
          <a:ln w="76200">
            <a:solidFill>
              <a:srgbClr val="F3B23A"/>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US" sz="2700" b="1" dirty="0">
                <a:solidFill>
                  <a:schemeClr val="tx1"/>
                </a:solidFill>
                <a:latin typeface="Helvetica" panose="020B0604020202020204" pitchFamily="34" charset="0"/>
                <a:cs typeface="Helvetica" panose="020B0604020202020204" pitchFamily="34" charset="0"/>
              </a:rPr>
              <a:t>Comfort with </a:t>
            </a:r>
            <a:r>
              <a:rPr lang="en-US" sz="2700" b="1" dirty="0" smtClean="0">
                <a:solidFill>
                  <a:schemeClr val="tx1"/>
                </a:solidFill>
                <a:latin typeface="Helvetica" panose="020B0604020202020204" pitchFamily="34" charset="0"/>
                <a:cs typeface="Helvetica" panose="020B0604020202020204" pitchFamily="34" charset="0"/>
              </a:rPr>
              <a:t>Ambiguity</a:t>
            </a:r>
            <a:endParaRPr lang="en-US" sz="2700" b="1"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62397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en-US" b="1" dirty="0" smtClean="0">
                <a:ea typeface="ＭＳ Ｐゴシック" charset="0"/>
              </a:rPr>
              <a:t>Key Dates</a:t>
            </a:r>
          </a:p>
        </p:txBody>
      </p:sp>
      <p:sp>
        <p:nvSpPr>
          <p:cNvPr id="33795" name="Content Placeholder 2"/>
          <p:cNvSpPr>
            <a:spLocks noGrp="1"/>
          </p:cNvSpPr>
          <p:nvPr>
            <p:ph idx="1"/>
          </p:nvPr>
        </p:nvSpPr>
        <p:spPr>
          <a:xfrm>
            <a:off x="301625" y="1371600"/>
            <a:ext cx="8156575" cy="4572000"/>
          </a:xfrm>
        </p:spPr>
        <p:txBody>
          <a:bodyPr/>
          <a:lstStyle/>
          <a:p>
            <a:pPr marL="800100" lvl="1" indent="-342900">
              <a:buClr>
                <a:srgbClr val="002C77"/>
              </a:buClr>
              <a:buFont typeface="Wingdings" panose="05000000000000000000" pitchFamily="2" charset="2"/>
              <a:buChar char="§"/>
            </a:pPr>
            <a:r>
              <a:rPr lang="en-US" sz="2000" dirty="0" smtClean="0">
                <a:solidFill>
                  <a:schemeClr val="tx1"/>
                </a:solidFill>
              </a:rPr>
              <a:t>Application due Sunday</a:t>
            </a:r>
            <a:r>
              <a:rPr lang="en-US" sz="2000" i="1" dirty="0" smtClean="0">
                <a:solidFill>
                  <a:schemeClr val="tx1"/>
                </a:solidFill>
              </a:rPr>
              <a:t>, </a:t>
            </a:r>
            <a:r>
              <a:rPr lang="en-US" sz="2000" i="1" u="sng" dirty="0" smtClean="0">
                <a:solidFill>
                  <a:schemeClr val="tx1"/>
                </a:solidFill>
              </a:rPr>
              <a:t>February 1 at 11:59 pm</a:t>
            </a:r>
            <a:r>
              <a:rPr lang="en-US" sz="2000" dirty="0" smtClean="0">
                <a:solidFill>
                  <a:schemeClr val="tx1"/>
                </a:solidFill>
              </a:rPr>
              <a:t> </a:t>
            </a:r>
            <a:endParaRPr lang="en-US" sz="2000" dirty="0">
              <a:solidFill>
                <a:schemeClr val="tx1"/>
              </a:solidFill>
            </a:endParaRPr>
          </a:p>
          <a:p>
            <a:pPr marL="1257300" lvl="2" indent="-342900">
              <a:buClr>
                <a:srgbClr val="002C77"/>
              </a:buClr>
              <a:buFont typeface="Helvetica" panose="020B0604020202020204" pitchFamily="34" charset="0"/>
              <a:buChar char="‒"/>
            </a:pPr>
            <a:r>
              <a:rPr lang="en-US" sz="2000" dirty="0" smtClean="0">
                <a:solidFill>
                  <a:schemeClr val="tx1"/>
                </a:solidFill>
              </a:rPr>
              <a:t>Submit online through </a:t>
            </a:r>
            <a:r>
              <a:rPr lang="en-US" sz="2000" dirty="0" err="1" smtClean="0">
                <a:solidFill>
                  <a:schemeClr val="tx1"/>
                </a:solidFill>
                <a:hlinkClick r:id="rId2"/>
              </a:rPr>
              <a:t>ApplicantStack</a:t>
            </a:r>
            <a:endParaRPr lang="en-US" sz="2000" dirty="0" smtClean="0">
              <a:solidFill>
                <a:schemeClr val="tx1"/>
              </a:solidFill>
            </a:endParaRPr>
          </a:p>
          <a:p>
            <a:pPr marL="742950" lvl="1" indent="-285750">
              <a:buClr>
                <a:srgbClr val="002C77"/>
              </a:buClr>
              <a:buFont typeface="Wingdings" panose="05000000000000000000" pitchFamily="2" charset="2"/>
              <a:buChar char="§"/>
            </a:pPr>
            <a:endParaRPr lang="en-US" sz="1100" dirty="0">
              <a:solidFill>
                <a:schemeClr val="tx1"/>
              </a:solidFill>
            </a:endParaRPr>
          </a:p>
          <a:p>
            <a:pPr marL="800100" lvl="1" indent="-342900">
              <a:buClr>
                <a:srgbClr val="002C77"/>
              </a:buClr>
              <a:buFont typeface="Wingdings" panose="05000000000000000000" pitchFamily="2" charset="2"/>
              <a:buChar char="§"/>
            </a:pPr>
            <a:r>
              <a:rPr lang="en-US" sz="2000" dirty="0" smtClean="0">
                <a:solidFill>
                  <a:schemeClr val="tx1"/>
                </a:solidFill>
              </a:rPr>
              <a:t>Invitations to interview will go out </a:t>
            </a:r>
            <a:r>
              <a:rPr lang="en-US" sz="2000" u="sng" dirty="0" smtClean="0">
                <a:solidFill>
                  <a:schemeClr val="tx1"/>
                </a:solidFill>
              </a:rPr>
              <a:t>February 10</a:t>
            </a:r>
            <a:r>
              <a:rPr lang="en-US" sz="2000" u="sng" baseline="30000" dirty="0" smtClean="0">
                <a:solidFill>
                  <a:schemeClr val="tx1"/>
                </a:solidFill>
              </a:rPr>
              <a:t>th</a:t>
            </a:r>
            <a:r>
              <a:rPr lang="en-US" sz="2000" u="sng" dirty="0" smtClean="0">
                <a:solidFill>
                  <a:schemeClr val="tx1"/>
                </a:solidFill>
              </a:rPr>
              <a:t> (PM)</a:t>
            </a:r>
          </a:p>
          <a:p>
            <a:pPr lvl="1">
              <a:buClr>
                <a:srgbClr val="002C77"/>
              </a:buClr>
            </a:pPr>
            <a:endParaRPr lang="en-US" sz="2000" dirty="0" smtClean="0">
              <a:solidFill>
                <a:schemeClr val="tx1"/>
              </a:solidFill>
            </a:endParaRPr>
          </a:p>
          <a:p>
            <a:pPr marL="800100" lvl="1" indent="-342900">
              <a:buClr>
                <a:srgbClr val="002C77"/>
              </a:buClr>
              <a:buFont typeface="Wingdings" panose="05000000000000000000" pitchFamily="2" charset="2"/>
              <a:buChar char="§"/>
            </a:pPr>
            <a:r>
              <a:rPr lang="en-US" sz="2000" dirty="0" smtClean="0">
                <a:solidFill>
                  <a:schemeClr val="tx1"/>
                </a:solidFill>
              </a:rPr>
              <a:t>Interview sign ups by </a:t>
            </a:r>
            <a:r>
              <a:rPr lang="en-US" sz="2000" u="sng" dirty="0" smtClean="0">
                <a:solidFill>
                  <a:schemeClr val="tx1"/>
                </a:solidFill>
              </a:rPr>
              <a:t>12 noon on February 12</a:t>
            </a:r>
            <a:r>
              <a:rPr lang="en-US" sz="2000" u="sng" baseline="30000" dirty="0" smtClean="0">
                <a:solidFill>
                  <a:schemeClr val="tx1"/>
                </a:solidFill>
              </a:rPr>
              <a:t>th</a:t>
            </a:r>
            <a:endParaRPr lang="en-US" sz="2000" u="sng" dirty="0">
              <a:solidFill>
                <a:schemeClr val="tx1"/>
              </a:solidFill>
            </a:endParaRPr>
          </a:p>
          <a:p>
            <a:pPr lvl="1">
              <a:buClr>
                <a:srgbClr val="002C77"/>
              </a:buClr>
            </a:pPr>
            <a:endParaRPr lang="en-US" sz="2000" dirty="0" smtClean="0">
              <a:solidFill>
                <a:schemeClr val="tx1"/>
              </a:solidFill>
            </a:endParaRPr>
          </a:p>
          <a:p>
            <a:pPr marL="800100" lvl="1" indent="-342900">
              <a:buClr>
                <a:srgbClr val="002C77"/>
              </a:buClr>
              <a:buFont typeface="Wingdings" panose="05000000000000000000" pitchFamily="2" charset="2"/>
              <a:buChar char="§"/>
            </a:pPr>
            <a:r>
              <a:rPr lang="en-US" sz="2000" dirty="0" smtClean="0">
                <a:solidFill>
                  <a:schemeClr val="tx1"/>
                </a:solidFill>
              </a:rPr>
              <a:t>Interviews will be held </a:t>
            </a:r>
            <a:r>
              <a:rPr lang="en-US" sz="2000" i="1" u="sng" dirty="0" smtClean="0">
                <a:solidFill>
                  <a:schemeClr val="tx1"/>
                </a:solidFill>
              </a:rPr>
              <a:t>February 13th-17th</a:t>
            </a:r>
          </a:p>
          <a:p>
            <a:pPr marL="628650" lvl="1" indent="-171450">
              <a:buClr>
                <a:srgbClr val="002C77"/>
              </a:buClr>
              <a:buFont typeface="Wingdings" panose="05000000000000000000" pitchFamily="2" charset="2"/>
              <a:buChar char="§"/>
            </a:pPr>
            <a:endParaRPr lang="en-US" sz="1100" i="1" u="sng" dirty="0" smtClean="0">
              <a:solidFill>
                <a:schemeClr val="tx1"/>
              </a:solidFill>
            </a:endParaRPr>
          </a:p>
          <a:p>
            <a:pPr marL="800100" lvl="1" indent="-342900">
              <a:buClr>
                <a:srgbClr val="002C77"/>
              </a:buClr>
              <a:buFont typeface="Wingdings" panose="05000000000000000000" pitchFamily="2" charset="2"/>
              <a:buChar char="§"/>
            </a:pPr>
            <a:r>
              <a:rPr lang="en-US" sz="2000" dirty="0" smtClean="0">
                <a:solidFill>
                  <a:schemeClr val="tx1"/>
                </a:solidFill>
              </a:rPr>
              <a:t>Decisions will be announced at the end of February</a:t>
            </a:r>
          </a:p>
          <a:p>
            <a:pPr marL="628650" lvl="1" indent="-171450">
              <a:buClr>
                <a:srgbClr val="002C77"/>
              </a:buClr>
              <a:buFont typeface="Wingdings" panose="05000000000000000000" pitchFamily="2" charset="2"/>
              <a:buChar char="§"/>
            </a:pPr>
            <a:endParaRPr lang="en-US" sz="1100" dirty="0" smtClean="0">
              <a:solidFill>
                <a:schemeClr val="tx1"/>
              </a:solidFill>
            </a:endParaRPr>
          </a:p>
          <a:p>
            <a:pPr marL="800100" lvl="1" indent="-342900">
              <a:buClr>
                <a:srgbClr val="002C77"/>
              </a:buClr>
              <a:buFont typeface="Wingdings" panose="05000000000000000000" pitchFamily="2" charset="2"/>
              <a:buChar char="§"/>
            </a:pPr>
            <a:r>
              <a:rPr lang="en-US" sz="2000" dirty="0" smtClean="0">
                <a:solidFill>
                  <a:schemeClr val="tx1"/>
                </a:solidFill>
              </a:rPr>
              <a:t>All fellows MUST be able to attend the spring training on April 10</a:t>
            </a:r>
            <a:r>
              <a:rPr lang="en-US" sz="2000" baseline="30000" dirty="0" smtClean="0">
                <a:solidFill>
                  <a:schemeClr val="tx1"/>
                </a:solidFill>
              </a:rPr>
              <a:t>th</a:t>
            </a:r>
            <a:r>
              <a:rPr lang="en-US" sz="2000" dirty="0" smtClean="0">
                <a:solidFill>
                  <a:schemeClr val="tx1"/>
                </a:solidFill>
              </a:rPr>
              <a:t> - 11</a:t>
            </a:r>
            <a:r>
              <a:rPr lang="en-US" sz="2000" baseline="30000" dirty="0" smtClean="0">
                <a:solidFill>
                  <a:schemeClr val="tx1"/>
                </a:solidFill>
              </a:rPr>
              <a:t>th</a:t>
            </a:r>
            <a:r>
              <a:rPr lang="en-US" sz="2000" dirty="0" smtClean="0">
                <a:solidFill>
                  <a:schemeClr val="tx1"/>
                </a:solidFill>
              </a:rPr>
              <a:t> </a:t>
            </a:r>
          </a:p>
          <a:p>
            <a:pPr lvl="2">
              <a:buClr>
                <a:srgbClr val="002C77"/>
              </a:buClr>
            </a:pPr>
            <a:endParaRPr lang="en-US" dirty="0" smtClean="0">
              <a:solidFill>
                <a:schemeClr val="tx1"/>
              </a:solidFill>
            </a:endParaRPr>
          </a:p>
        </p:txBody>
      </p:sp>
    </p:spTree>
    <p:extLst>
      <p:ext uri="{BB962C8B-B14F-4D97-AF65-F5344CB8AC3E}">
        <p14:creationId xmlns:p14="http://schemas.microsoft.com/office/powerpoint/2010/main" val="2061646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481014" y="2699942"/>
            <a:ext cx="8053386" cy="1262458"/>
          </a:xfrm>
          <a:prstGeom prst="roundRect">
            <a:avLst/>
          </a:prstGeom>
          <a:solidFill>
            <a:srgbClr val="FFC00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0000"/>
              </a:lnSpc>
            </a:pPr>
            <a:endParaRPr lang="en-US" b="1" dirty="0"/>
          </a:p>
        </p:txBody>
      </p:sp>
      <p:sp>
        <p:nvSpPr>
          <p:cNvPr id="3" name="Title 2"/>
          <p:cNvSpPr>
            <a:spLocks noGrp="1"/>
          </p:cNvSpPr>
          <p:nvPr>
            <p:ph type="title"/>
          </p:nvPr>
        </p:nvSpPr>
        <p:spPr/>
        <p:txBody>
          <a:bodyPr/>
          <a:lstStyle/>
          <a:p>
            <a:pPr algn="ctr"/>
            <a:r>
              <a:rPr lang="en-US" sz="3600" dirty="0" smtClean="0"/>
              <a:t>Board Fellow Application</a:t>
            </a:r>
            <a:endParaRPr lang="en-US" sz="3600" dirty="0"/>
          </a:p>
        </p:txBody>
      </p:sp>
      <p:sp>
        <p:nvSpPr>
          <p:cNvPr id="5" name="Text Placeholder 1"/>
          <p:cNvSpPr txBox="1">
            <a:spLocks/>
          </p:cNvSpPr>
          <p:nvPr/>
        </p:nvSpPr>
        <p:spPr>
          <a:xfrm>
            <a:off x="609600" y="1524000"/>
            <a:ext cx="8382000" cy="4419600"/>
          </a:xfrm>
          <a:prstGeom prst="rect">
            <a:avLst/>
          </a:prstGeom>
        </p:spPr>
        <p:txBody>
          <a:bodyPr vert="horz" lIns="0" tIns="0" rIns="0" bIns="0" rtlCol="0" anchor="t" anchorCtr="0">
            <a:noAutofit/>
          </a:bodyPr>
          <a:lstStyle>
            <a:lvl1pPr marL="0" indent="0" algn="l" defTabSz="914400" rtl="0" eaLnBrk="1" latinLnBrk="0" hangingPunct="1">
              <a:lnSpc>
                <a:spcPct val="125000"/>
              </a:lnSpc>
              <a:spcBef>
                <a:spcPts val="0"/>
              </a:spcBef>
              <a:spcAft>
                <a:spcPts val="0"/>
              </a:spcAft>
              <a:buFont typeface="Arial" pitchFamily="34" charset="0"/>
              <a:buNone/>
              <a:defRPr sz="2400" b="1" kern="1200" baseline="0">
                <a:solidFill>
                  <a:schemeClr val="tx2">
                    <a:lumMod val="40000"/>
                    <a:lumOff val="60000"/>
                  </a:schemeClr>
                </a:solidFill>
                <a:latin typeface="Helvetica" pitchFamily="34" charset="0"/>
                <a:ea typeface="+mn-ea"/>
                <a:cs typeface="Helvetica" pitchFamily="34" charset="0"/>
              </a:defRPr>
            </a:lvl1pPr>
            <a:lvl2pPr marL="457200" indent="0" algn="l" defTabSz="914400" rtl="0" eaLnBrk="1" latinLnBrk="0" hangingPunct="1">
              <a:lnSpc>
                <a:spcPct val="125000"/>
              </a:lnSpc>
              <a:spcBef>
                <a:spcPts val="0"/>
              </a:spcBef>
              <a:spcAft>
                <a:spcPts val="0"/>
              </a:spcAft>
              <a:buFont typeface="Arial" pitchFamily="34" charset="0"/>
              <a:buNone/>
              <a:defRPr sz="1800" b="1" kern="1200" baseline="0">
                <a:solidFill>
                  <a:schemeClr val="tx1">
                    <a:tint val="75000"/>
                  </a:schemeClr>
                </a:solidFill>
                <a:latin typeface="Helvetica" pitchFamily="34" charset="0"/>
                <a:ea typeface="+mn-ea"/>
                <a:cs typeface="Helvetica" pitchFamily="34" charset="0"/>
              </a:defRPr>
            </a:lvl2pPr>
            <a:lvl3pPr marL="914400" indent="0" algn="l" defTabSz="914400" rtl="0" eaLnBrk="1" latinLnBrk="0" hangingPunct="1">
              <a:lnSpc>
                <a:spcPct val="125000"/>
              </a:lnSpc>
              <a:spcBef>
                <a:spcPts val="0"/>
              </a:spcBef>
              <a:spcAft>
                <a:spcPts val="0"/>
              </a:spcAft>
              <a:buFont typeface="Arial" pitchFamily="34" charset="0"/>
              <a:buNone/>
              <a:defRPr sz="1600" b="1" kern="1200" baseline="0">
                <a:solidFill>
                  <a:schemeClr val="tx1">
                    <a:tint val="75000"/>
                  </a:schemeClr>
                </a:solidFill>
                <a:latin typeface="Helvetica" pitchFamily="34" charset="0"/>
                <a:ea typeface="+mn-ea"/>
                <a:cs typeface="Helvetica" pitchFamily="34" charset="0"/>
              </a:defRPr>
            </a:lvl3pPr>
            <a:lvl4pPr marL="1371600" indent="0" algn="l" defTabSz="914400" rtl="0" eaLnBrk="1" latinLnBrk="0" hangingPunct="1">
              <a:lnSpc>
                <a:spcPct val="125000"/>
              </a:lnSpc>
              <a:spcBef>
                <a:spcPts val="0"/>
              </a:spcBef>
              <a:spcAft>
                <a:spcPts val="0"/>
              </a:spcAft>
              <a:buFont typeface="Arial" pitchFamily="34" charset="0"/>
              <a:buNone/>
              <a:defRPr sz="1400" b="1" kern="1200" baseline="0">
                <a:solidFill>
                  <a:schemeClr val="tx1">
                    <a:tint val="75000"/>
                  </a:schemeClr>
                </a:solidFill>
                <a:latin typeface="Helvetica" pitchFamily="34" charset="0"/>
                <a:ea typeface="+mn-ea"/>
                <a:cs typeface="Helvetica" pitchFamily="34" charset="0"/>
              </a:defRPr>
            </a:lvl4pPr>
            <a:lvl5pPr marL="1828800" indent="0" algn="l" defTabSz="914400" rtl="0" eaLnBrk="1" latinLnBrk="0" hangingPunct="1">
              <a:lnSpc>
                <a:spcPct val="125000"/>
              </a:lnSpc>
              <a:spcBef>
                <a:spcPts val="0"/>
              </a:spcBef>
              <a:spcAft>
                <a:spcPts val="0"/>
              </a:spcAft>
              <a:buFont typeface="Arial" pitchFamily="34" charset="0"/>
              <a:buNone/>
              <a:defRPr sz="1400" b="1" kern="1200" baseline="0">
                <a:solidFill>
                  <a:schemeClr val="tx1">
                    <a:tint val="75000"/>
                  </a:schemeClr>
                </a:solidFill>
                <a:latin typeface="Helvetica" pitchFamily="34" charset="0"/>
                <a:ea typeface="+mn-ea"/>
                <a:cs typeface="Helvetica"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buClr>
                <a:srgbClr val="002C77"/>
              </a:buClr>
              <a:buFont typeface="Wingdings" panose="05000000000000000000" pitchFamily="2" charset="2"/>
              <a:buChar char="§"/>
            </a:pPr>
            <a:r>
              <a:rPr lang="en-US" dirty="0" smtClean="0">
                <a:solidFill>
                  <a:schemeClr val="tx1"/>
                </a:solidFill>
                <a:latin typeface="+mj-lt"/>
              </a:rPr>
              <a:t>Written </a:t>
            </a:r>
            <a:r>
              <a:rPr lang="en-US" dirty="0">
                <a:solidFill>
                  <a:schemeClr val="tx1"/>
                </a:solidFill>
                <a:latin typeface="+mj-lt"/>
              </a:rPr>
              <a:t>application </a:t>
            </a:r>
            <a:r>
              <a:rPr lang="en-US" dirty="0" smtClean="0">
                <a:solidFill>
                  <a:schemeClr val="tx1"/>
                </a:solidFill>
                <a:latin typeface="+mj-lt"/>
              </a:rPr>
              <a:t>submitted online</a:t>
            </a:r>
          </a:p>
          <a:p>
            <a:pPr marL="742950" lvl="1" indent="-285750">
              <a:buClr>
                <a:srgbClr val="002C77"/>
              </a:buClr>
              <a:buFont typeface="Calibri" panose="020F0502020204030204" pitchFamily="34" charset="0"/>
              <a:buChar char="‒"/>
            </a:pPr>
            <a:r>
              <a:rPr lang="en-US" dirty="0" smtClean="0">
                <a:solidFill>
                  <a:schemeClr val="tx1"/>
                </a:solidFill>
                <a:latin typeface="+mj-lt"/>
              </a:rPr>
              <a:t>Three essay questions, 750 word limit</a:t>
            </a:r>
            <a:endParaRPr lang="en-US" dirty="0">
              <a:solidFill>
                <a:schemeClr val="tx1"/>
              </a:solidFill>
              <a:latin typeface="+mj-lt"/>
            </a:endParaRPr>
          </a:p>
          <a:p>
            <a:pPr marL="742950" lvl="1" indent="-285750">
              <a:buClr>
                <a:srgbClr val="002C77"/>
              </a:buClr>
              <a:buFont typeface="Calibri" panose="020F0502020204030204" pitchFamily="34" charset="0"/>
              <a:buChar char="‒"/>
            </a:pPr>
            <a:r>
              <a:rPr lang="en-US" dirty="0" smtClean="0">
                <a:solidFill>
                  <a:schemeClr val="tx1"/>
                </a:solidFill>
                <a:latin typeface="+mj-lt"/>
              </a:rPr>
              <a:t>Applications are read blind</a:t>
            </a:r>
          </a:p>
          <a:p>
            <a:pPr marL="342900" indent="-342900">
              <a:buClr>
                <a:srgbClr val="002C77"/>
              </a:buClr>
              <a:buFont typeface="Wingdings" panose="05000000000000000000" pitchFamily="2" charset="2"/>
              <a:buChar char="§"/>
            </a:pPr>
            <a:r>
              <a:rPr lang="en-US" dirty="0" smtClean="0">
                <a:solidFill>
                  <a:schemeClr val="tx1"/>
                </a:solidFill>
                <a:latin typeface="+mj-lt"/>
              </a:rPr>
              <a:t>Due 11:59 PM February </a:t>
            </a:r>
            <a:r>
              <a:rPr lang="en-US" dirty="0">
                <a:solidFill>
                  <a:schemeClr val="tx1"/>
                </a:solidFill>
                <a:latin typeface="+mj-lt"/>
              </a:rPr>
              <a:t>1</a:t>
            </a:r>
            <a:r>
              <a:rPr lang="en-US" dirty="0" smtClean="0">
                <a:solidFill>
                  <a:schemeClr val="tx1"/>
                </a:solidFill>
                <a:latin typeface="+mj-lt"/>
              </a:rPr>
              <a:t>, 2014 </a:t>
            </a:r>
            <a:endParaRPr lang="en-US" dirty="0">
              <a:solidFill>
                <a:schemeClr val="tx1"/>
              </a:solidFill>
              <a:latin typeface="+mj-lt"/>
            </a:endParaRPr>
          </a:p>
          <a:p>
            <a:pPr marL="800100" lvl="1" indent="-342900">
              <a:buClr>
                <a:srgbClr val="002C77"/>
              </a:buClr>
              <a:buFont typeface="Calibri" panose="020F0502020204030204" pitchFamily="34" charset="0"/>
              <a:buChar char="‒"/>
            </a:pPr>
            <a:r>
              <a:rPr lang="en-US" dirty="0" smtClean="0">
                <a:solidFill>
                  <a:schemeClr val="tx1"/>
                </a:solidFill>
                <a:latin typeface="+mj-lt"/>
              </a:rPr>
              <a:t>LATE APPLICATIONS will NOT be accepted</a:t>
            </a:r>
          </a:p>
          <a:p>
            <a:pPr marL="800100" lvl="1" indent="-342900">
              <a:buClr>
                <a:srgbClr val="002C77"/>
              </a:buClr>
              <a:buFont typeface="Calibri" panose="020F0502020204030204" pitchFamily="34" charset="0"/>
              <a:buChar char="‒"/>
            </a:pPr>
            <a:r>
              <a:rPr lang="en-US" dirty="0" smtClean="0">
                <a:solidFill>
                  <a:schemeClr val="tx1"/>
                </a:solidFill>
                <a:latin typeface="+mj-lt"/>
              </a:rPr>
              <a:t>If the internet breaks, please let us know before the deadline</a:t>
            </a:r>
          </a:p>
          <a:p>
            <a:pPr marL="628650" lvl="1" indent="-171450">
              <a:buClr>
                <a:srgbClr val="002C77"/>
              </a:buClr>
              <a:buFont typeface="Calibri" panose="020F0502020204030204" pitchFamily="34" charset="0"/>
              <a:buChar char="‒"/>
            </a:pPr>
            <a:endParaRPr lang="en-US" sz="1000" dirty="0" smtClean="0">
              <a:solidFill>
                <a:schemeClr val="tx1"/>
              </a:solidFill>
              <a:latin typeface="+mj-lt"/>
            </a:endParaRPr>
          </a:p>
          <a:p>
            <a:pPr marL="342900" indent="-342900">
              <a:buClr>
                <a:srgbClr val="002C77"/>
              </a:buClr>
              <a:buFont typeface="Wingdings" panose="05000000000000000000" pitchFamily="2" charset="2"/>
              <a:buChar char="§"/>
            </a:pPr>
            <a:r>
              <a:rPr lang="en-US" dirty="0" smtClean="0">
                <a:solidFill>
                  <a:schemeClr val="tx1"/>
                </a:solidFill>
                <a:latin typeface="+mj-lt"/>
              </a:rPr>
              <a:t>Some applicants </a:t>
            </a:r>
            <a:r>
              <a:rPr lang="en-US" dirty="0">
                <a:solidFill>
                  <a:schemeClr val="tx1"/>
                </a:solidFill>
                <a:latin typeface="+mj-lt"/>
              </a:rPr>
              <a:t>will </a:t>
            </a:r>
            <a:r>
              <a:rPr lang="en-US" dirty="0" smtClean="0">
                <a:solidFill>
                  <a:schemeClr val="tx1"/>
                </a:solidFill>
                <a:latin typeface="+mj-lt"/>
              </a:rPr>
              <a:t>be invited for interviews </a:t>
            </a:r>
          </a:p>
          <a:p>
            <a:pPr marL="800100" lvl="1" indent="-342900">
              <a:buClr>
                <a:srgbClr val="002C77"/>
              </a:buClr>
              <a:buFont typeface="Calibri" panose="020F0502020204030204" pitchFamily="34" charset="0"/>
              <a:buChar char="‒"/>
            </a:pPr>
            <a:r>
              <a:rPr lang="en-US" dirty="0" smtClean="0">
                <a:solidFill>
                  <a:schemeClr val="tx1"/>
                </a:solidFill>
                <a:latin typeface="+mj-lt"/>
              </a:rPr>
              <a:t>An </a:t>
            </a:r>
            <a:r>
              <a:rPr lang="en-US" dirty="0">
                <a:solidFill>
                  <a:schemeClr val="tx1"/>
                </a:solidFill>
                <a:latin typeface="+mj-lt"/>
              </a:rPr>
              <a:t>individual must be interviewed in order to be selected as a </a:t>
            </a:r>
            <a:r>
              <a:rPr lang="en-US" dirty="0" smtClean="0">
                <a:solidFill>
                  <a:schemeClr val="tx1"/>
                </a:solidFill>
                <a:latin typeface="+mj-lt"/>
              </a:rPr>
              <a:t>Fellow</a:t>
            </a:r>
          </a:p>
          <a:p>
            <a:pPr marL="800100" lvl="1" indent="-342900">
              <a:buClr>
                <a:srgbClr val="002C77"/>
              </a:buClr>
              <a:buFont typeface="Calibri" panose="020F0502020204030204" pitchFamily="34" charset="0"/>
              <a:buChar char="‒"/>
            </a:pPr>
            <a:r>
              <a:rPr lang="en-US" dirty="0" smtClean="0">
                <a:solidFill>
                  <a:schemeClr val="tx1"/>
                </a:solidFill>
                <a:latin typeface="+mj-lt"/>
              </a:rPr>
              <a:t>45-minute behavioral interview</a:t>
            </a:r>
          </a:p>
          <a:p>
            <a:pPr marL="800100" lvl="1" indent="-342900">
              <a:buClr>
                <a:srgbClr val="002C77"/>
              </a:buClr>
              <a:buFont typeface="Wingdings" panose="05000000000000000000" pitchFamily="2" charset="2"/>
              <a:buChar char="§"/>
            </a:pPr>
            <a:endParaRPr lang="en-US" sz="1000" dirty="0" smtClean="0">
              <a:solidFill>
                <a:schemeClr val="tx1"/>
              </a:solidFill>
              <a:latin typeface="+mj-lt"/>
            </a:endParaRPr>
          </a:p>
          <a:p>
            <a:pPr marL="342900" indent="-342900">
              <a:buClr>
                <a:srgbClr val="002C77"/>
              </a:buClr>
              <a:buFont typeface="Wingdings" panose="05000000000000000000" pitchFamily="2" charset="2"/>
              <a:buChar char="§"/>
            </a:pPr>
            <a:r>
              <a:rPr lang="en-US" dirty="0" smtClean="0">
                <a:solidFill>
                  <a:schemeClr val="tx1"/>
                </a:solidFill>
                <a:latin typeface="+mj-lt"/>
              </a:rPr>
              <a:t>The new class will be announced before Spring Break</a:t>
            </a:r>
          </a:p>
        </p:txBody>
      </p:sp>
    </p:spTree>
    <p:extLst>
      <p:ext uri="{BB962C8B-B14F-4D97-AF65-F5344CB8AC3E}">
        <p14:creationId xmlns:p14="http://schemas.microsoft.com/office/powerpoint/2010/main" val="74702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5132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6" name="Rectangle 3"/>
          <p:cNvSpPr>
            <a:spLocks noGrp="1" noChangeArrowheads="1"/>
          </p:cNvSpPr>
          <p:nvPr>
            <p:ph idx="1"/>
          </p:nvPr>
        </p:nvSpPr>
        <p:spPr>
          <a:xfrm>
            <a:off x="685800" y="1371600"/>
            <a:ext cx="7772400" cy="4343400"/>
          </a:xfrm>
        </p:spPr>
        <p:txBody>
          <a:bodyPr/>
          <a:lstStyle/>
          <a:p>
            <a:pPr marL="457200" indent="-457200" eaLnBrk="1" hangingPunct="1">
              <a:spcBef>
                <a:spcPct val="35000"/>
              </a:spcBef>
              <a:spcAft>
                <a:spcPct val="15000"/>
              </a:spcAft>
              <a:buClr>
                <a:srgbClr val="002C77"/>
              </a:buClr>
              <a:buSzPct val="100000"/>
              <a:buFont typeface="Wingdings" panose="05000000000000000000" pitchFamily="2" charset="2"/>
              <a:buChar char="§"/>
            </a:pPr>
            <a:r>
              <a:rPr lang="en-US" sz="2400" dirty="0" smtClean="0">
                <a:solidFill>
                  <a:schemeClr val="tx1"/>
                </a:solidFill>
              </a:rPr>
              <a:t>Introductions &amp; Program Overview</a:t>
            </a:r>
          </a:p>
          <a:p>
            <a:pPr marL="457200" indent="-457200" eaLnBrk="1" hangingPunct="1">
              <a:spcBef>
                <a:spcPct val="35000"/>
              </a:spcBef>
              <a:spcAft>
                <a:spcPct val="15000"/>
              </a:spcAft>
              <a:buClr>
                <a:srgbClr val="002C77"/>
              </a:buClr>
              <a:buSzPct val="100000"/>
              <a:buFont typeface="Wingdings" panose="05000000000000000000" pitchFamily="2" charset="2"/>
              <a:buChar char="§"/>
            </a:pPr>
            <a:r>
              <a:rPr lang="en-US" sz="2400" dirty="0" smtClean="0">
                <a:solidFill>
                  <a:schemeClr val="tx1"/>
                </a:solidFill>
              </a:rPr>
              <a:t>Leadership Team</a:t>
            </a:r>
          </a:p>
          <a:p>
            <a:pPr marL="457200" indent="-457200" eaLnBrk="1" hangingPunct="1">
              <a:spcBef>
                <a:spcPct val="35000"/>
              </a:spcBef>
              <a:spcAft>
                <a:spcPct val="15000"/>
              </a:spcAft>
              <a:buClr>
                <a:srgbClr val="002C77"/>
              </a:buClr>
              <a:buSzPct val="100000"/>
              <a:buFont typeface="Wingdings" panose="05000000000000000000" pitchFamily="2" charset="2"/>
              <a:buChar char="§"/>
            </a:pPr>
            <a:r>
              <a:rPr lang="en-US" sz="2400" dirty="0" smtClean="0">
                <a:solidFill>
                  <a:schemeClr val="tx1"/>
                </a:solidFill>
              </a:rPr>
              <a:t>Roles</a:t>
            </a:r>
          </a:p>
          <a:p>
            <a:pPr marL="457200" indent="-457200" eaLnBrk="1" hangingPunct="1">
              <a:spcBef>
                <a:spcPct val="35000"/>
              </a:spcBef>
              <a:spcAft>
                <a:spcPct val="15000"/>
              </a:spcAft>
              <a:buClr>
                <a:srgbClr val="002C77"/>
              </a:buClr>
              <a:buSzPct val="100000"/>
              <a:buFont typeface="Wingdings" panose="05000000000000000000" pitchFamily="2" charset="2"/>
              <a:buChar char="§"/>
            </a:pPr>
            <a:r>
              <a:rPr lang="en-US" sz="2400" dirty="0" smtClean="0">
                <a:solidFill>
                  <a:schemeClr val="tx1"/>
                </a:solidFill>
              </a:rPr>
              <a:t>Fellowship Overview &amp; Commitment</a:t>
            </a:r>
          </a:p>
          <a:p>
            <a:pPr marL="457200" indent="-457200" eaLnBrk="1" hangingPunct="1">
              <a:spcBef>
                <a:spcPct val="35000"/>
              </a:spcBef>
              <a:spcAft>
                <a:spcPct val="15000"/>
              </a:spcAft>
              <a:buClr>
                <a:srgbClr val="002C77"/>
              </a:buClr>
              <a:buSzPct val="100000"/>
              <a:buFont typeface="Wingdings" panose="05000000000000000000" pitchFamily="2" charset="2"/>
              <a:buChar char="§"/>
            </a:pPr>
            <a:r>
              <a:rPr lang="en-US" sz="2400" dirty="0" smtClean="0">
                <a:solidFill>
                  <a:schemeClr val="tx1"/>
                </a:solidFill>
              </a:rPr>
              <a:t>Current Fellows</a:t>
            </a:r>
          </a:p>
          <a:p>
            <a:pPr marL="457200" indent="-457200" eaLnBrk="1" hangingPunct="1">
              <a:spcBef>
                <a:spcPct val="35000"/>
              </a:spcBef>
              <a:spcAft>
                <a:spcPct val="15000"/>
              </a:spcAft>
              <a:buClr>
                <a:srgbClr val="002C77"/>
              </a:buClr>
              <a:buSzPct val="100000"/>
              <a:buFont typeface="Wingdings" panose="05000000000000000000" pitchFamily="2" charset="2"/>
              <a:buChar char="§"/>
            </a:pPr>
            <a:r>
              <a:rPr lang="en-US" sz="2400" dirty="0" smtClean="0">
                <a:solidFill>
                  <a:schemeClr val="tx1"/>
                </a:solidFill>
              </a:rPr>
              <a:t>Questions</a:t>
            </a:r>
          </a:p>
          <a:p>
            <a:pPr marL="457200" indent="-457200" eaLnBrk="1" hangingPunct="1">
              <a:spcBef>
                <a:spcPct val="35000"/>
              </a:spcBef>
              <a:spcAft>
                <a:spcPct val="15000"/>
              </a:spcAft>
              <a:buClr>
                <a:srgbClr val="002C77"/>
              </a:buClr>
              <a:buSzPct val="100000"/>
              <a:buFont typeface="Wingdings" panose="05000000000000000000" pitchFamily="2" charset="2"/>
              <a:buChar char="§"/>
            </a:pPr>
            <a:endParaRPr lang="en-US" sz="2400" dirty="0" smtClean="0">
              <a:solidFill>
                <a:schemeClr val="tx1"/>
              </a:solidFill>
            </a:endParaRPr>
          </a:p>
        </p:txBody>
      </p:sp>
    </p:spTree>
    <p:extLst>
      <p:ext uri="{BB962C8B-B14F-4D97-AF65-F5344CB8AC3E}">
        <p14:creationId xmlns:p14="http://schemas.microsoft.com/office/powerpoint/2010/main" val="444502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sz="2400" dirty="0" smtClean="0"/>
              <a:t>Wharton Leadership Program Mission</a:t>
            </a:r>
          </a:p>
        </p:txBody>
      </p:sp>
      <p:sp>
        <p:nvSpPr>
          <p:cNvPr id="24579" name="Text Placeholder 6"/>
          <p:cNvSpPr>
            <a:spLocks noGrp="1"/>
          </p:cNvSpPr>
          <p:nvPr>
            <p:ph idx="1"/>
          </p:nvPr>
        </p:nvSpPr>
        <p:spPr>
          <a:xfrm>
            <a:off x="914400" y="1828800"/>
            <a:ext cx="7315200" cy="1981200"/>
          </a:xfrm>
        </p:spPr>
        <p:txBody>
          <a:bodyPr/>
          <a:lstStyle/>
          <a:p>
            <a:pPr algn="ctr">
              <a:spcBef>
                <a:spcPct val="0"/>
              </a:spcBef>
              <a:spcAft>
                <a:spcPct val="0"/>
              </a:spcAft>
            </a:pPr>
            <a:r>
              <a:rPr lang="en-US" sz="2400" dirty="0" smtClean="0"/>
              <a:t>To develop leaders who act with a deeper understanding of themselves, their organizations, and their communities, and contribute positively to the growth of each.</a:t>
            </a:r>
          </a:p>
        </p:txBody>
      </p:sp>
      <p:sp>
        <p:nvSpPr>
          <p:cNvPr id="4" name="Rectangle 3"/>
          <p:cNvSpPr/>
          <p:nvPr/>
        </p:nvSpPr>
        <p:spPr>
          <a:xfrm>
            <a:off x="990600" y="1371601"/>
            <a:ext cx="685800" cy="1323439"/>
          </a:xfrm>
          <a:prstGeom prst="rect">
            <a:avLst/>
          </a:prstGeom>
        </p:spPr>
        <p:txBody>
          <a:bodyPr wrap="square">
            <a:spAutoFit/>
          </a:bodyPr>
          <a:lstStyle/>
          <a:p>
            <a:r>
              <a:rPr lang="en-US" sz="8000" b="1" dirty="0" smtClean="0">
                <a:solidFill>
                  <a:srgbClr val="002C77"/>
                </a:solidFill>
                <a:latin typeface="Helvetica" panose="020B0604020202020204" pitchFamily="34" charset="0"/>
                <a:cs typeface="Helvetica" panose="020B0604020202020204" pitchFamily="34" charset="0"/>
              </a:rPr>
              <a:t>“</a:t>
            </a:r>
            <a:endParaRPr lang="en-US" sz="8000" dirty="0">
              <a:solidFill>
                <a:srgbClr val="002C77"/>
              </a:solidFill>
              <a:latin typeface="Helvetica" panose="020B0604020202020204" pitchFamily="34" charset="0"/>
              <a:cs typeface="Helvetica" panose="020B0604020202020204" pitchFamily="34" charset="0"/>
            </a:endParaRPr>
          </a:p>
        </p:txBody>
      </p:sp>
      <p:sp>
        <p:nvSpPr>
          <p:cNvPr id="6" name="Rectangle 5"/>
          <p:cNvSpPr/>
          <p:nvPr/>
        </p:nvSpPr>
        <p:spPr>
          <a:xfrm rot="10800000">
            <a:off x="6019800" y="2438400"/>
            <a:ext cx="762000" cy="1323439"/>
          </a:xfrm>
          <a:prstGeom prst="rect">
            <a:avLst/>
          </a:prstGeom>
        </p:spPr>
        <p:txBody>
          <a:bodyPr wrap="square">
            <a:spAutoFit/>
          </a:bodyPr>
          <a:lstStyle/>
          <a:p>
            <a:r>
              <a:rPr lang="en-US" sz="8000" b="1" dirty="0" smtClean="0">
                <a:solidFill>
                  <a:srgbClr val="002C77"/>
                </a:solidFill>
                <a:latin typeface="Helvetica" panose="020B0604020202020204" pitchFamily="34" charset="0"/>
                <a:cs typeface="Helvetica" panose="020B0604020202020204" pitchFamily="34" charset="0"/>
              </a:rPr>
              <a:t>“</a:t>
            </a:r>
            <a:endParaRPr lang="en-US" sz="8000" dirty="0">
              <a:solidFill>
                <a:srgbClr val="002C77"/>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78292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NBF Program Overview</a:t>
            </a:r>
            <a:endParaRPr lang="en-US" dirty="0"/>
          </a:p>
        </p:txBody>
      </p:sp>
      <p:sp>
        <p:nvSpPr>
          <p:cNvPr id="8" name="Rectangle 3"/>
          <p:cNvSpPr txBox="1">
            <a:spLocks noChangeArrowheads="1"/>
          </p:cNvSpPr>
          <p:nvPr/>
        </p:nvSpPr>
        <p:spPr>
          <a:xfrm>
            <a:off x="609600" y="1219200"/>
            <a:ext cx="7848600" cy="5105400"/>
          </a:xfrm>
          <a:prstGeom prst="rect">
            <a:avLst/>
          </a:prstGeom>
        </p:spPr>
        <p:txBody>
          <a:bodyPr/>
          <a:lstStyle>
            <a:lvl1pPr marL="228600" indent="-228600" algn="l" defTabSz="914400" rtl="0" eaLnBrk="1" latinLnBrk="0" hangingPunct="1">
              <a:lnSpc>
                <a:spcPct val="125000"/>
              </a:lnSpc>
              <a:spcBef>
                <a:spcPts val="1200"/>
              </a:spcBef>
              <a:spcAft>
                <a:spcPts val="20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1pPr>
            <a:lvl2pPr marL="4572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2pPr>
            <a:lvl3pPr marL="8001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3pPr>
            <a:lvl4pPr marL="10287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4pPr>
            <a:lvl5pPr marL="12573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000"/>
              </a:spcAft>
              <a:buClr>
                <a:srgbClr val="002C77"/>
              </a:buClr>
              <a:buSzPct val="100000"/>
              <a:buNone/>
            </a:pPr>
            <a:r>
              <a:rPr lang="en-US" sz="2400" dirty="0" smtClean="0">
                <a:solidFill>
                  <a:srgbClr val="002C77"/>
                </a:solidFill>
              </a:rPr>
              <a:t>Vision</a:t>
            </a:r>
          </a:p>
          <a:p>
            <a:pPr lvl="1">
              <a:spcAft>
                <a:spcPts val="1000"/>
              </a:spcAft>
              <a:buClr>
                <a:srgbClr val="002C77"/>
              </a:buClr>
              <a:buSzPct val="100000"/>
              <a:buFont typeface="Wingdings" panose="05000000000000000000" pitchFamily="2" charset="2"/>
              <a:buChar char="§"/>
            </a:pPr>
            <a:r>
              <a:rPr lang="en-US" sz="2200" dirty="0" smtClean="0">
                <a:solidFill>
                  <a:schemeClr val="tx1"/>
                </a:solidFill>
              </a:rPr>
              <a:t>To be the experiential leadership development program at Wharton that educates MBA students on nonprofit board governance</a:t>
            </a:r>
          </a:p>
          <a:p>
            <a:pPr marL="0" indent="0">
              <a:buClr>
                <a:srgbClr val="002C77"/>
              </a:buClr>
              <a:buSzPct val="100000"/>
              <a:buNone/>
            </a:pPr>
            <a:r>
              <a:rPr lang="en-US" sz="2400" dirty="0" smtClean="0">
                <a:solidFill>
                  <a:srgbClr val="002C77"/>
                </a:solidFill>
              </a:rPr>
              <a:t>Mission </a:t>
            </a:r>
          </a:p>
          <a:p>
            <a:pPr lvl="1">
              <a:buClr>
                <a:srgbClr val="002C77"/>
              </a:buClr>
              <a:buSzPct val="100000"/>
              <a:buFont typeface="Wingdings" panose="05000000000000000000" pitchFamily="2" charset="2"/>
              <a:buChar char="§"/>
            </a:pPr>
            <a:r>
              <a:rPr lang="en-US" sz="2200" dirty="0" smtClean="0">
                <a:solidFill>
                  <a:schemeClr val="tx1"/>
                </a:solidFill>
              </a:rPr>
              <a:t>To </a:t>
            </a:r>
            <a:r>
              <a:rPr lang="en-US" sz="2200" dirty="0">
                <a:solidFill>
                  <a:schemeClr val="tx1"/>
                </a:solidFill>
              </a:rPr>
              <a:t>develop MBA students as leaders who seek a life-long commitment to community involvement and board service, resulting in value creation for nonprofit organizations and </a:t>
            </a:r>
            <a:r>
              <a:rPr lang="en-US" sz="2200" dirty="0" smtClean="0">
                <a:solidFill>
                  <a:schemeClr val="tx1"/>
                </a:solidFill>
              </a:rPr>
              <a:t>communities</a:t>
            </a:r>
            <a:endParaRPr lang="en-US" sz="2200" dirty="0">
              <a:solidFill>
                <a:schemeClr val="tx1"/>
              </a:solidFill>
            </a:endParaRPr>
          </a:p>
          <a:p>
            <a:pPr algn="ctr">
              <a:buClr>
                <a:srgbClr val="002C77"/>
              </a:buClr>
              <a:buSzPct val="100000"/>
              <a:buFont typeface="Wingdings" panose="05000000000000000000" pitchFamily="2" charset="2"/>
              <a:buChar char="§"/>
            </a:pPr>
            <a:endParaRPr lang="en-US" altLang="ja-JP" sz="1800" i="1" dirty="0" smtClean="0">
              <a:solidFill>
                <a:schemeClr val="tx1"/>
              </a:solidFill>
            </a:endParaRPr>
          </a:p>
        </p:txBody>
      </p:sp>
    </p:spTree>
    <p:extLst>
      <p:ext uri="{BB962C8B-B14F-4D97-AF65-F5344CB8AC3E}">
        <p14:creationId xmlns:p14="http://schemas.microsoft.com/office/powerpoint/2010/main" val="2483763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Box 9"/>
          <p:cNvSpPr txBox="1">
            <a:spLocks noChangeArrowheads="1"/>
          </p:cNvSpPr>
          <p:nvPr/>
        </p:nvSpPr>
        <p:spPr bwMode="auto">
          <a:xfrm>
            <a:off x="610819" y="5452646"/>
            <a:ext cx="2024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defRPr sz="1200" b="1">
                <a:solidFill>
                  <a:srgbClr val="002C77"/>
                </a:solidFill>
                <a:latin typeface="+mj-lt"/>
                <a:ea typeface="MS PGothic" pitchFamily="34" charset="-128"/>
              </a:defRPr>
            </a:lvl1pPr>
            <a:lvl2pPr marL="742950" indent="-285750" eaLnBrk="0" hangingPunct="0">
              <a:defRPr>
                <a:latin typeface="Verdana" pitchFamily="34" charset="0"/>
                <a:ea typeface="MS PGothic" pitchFamily="34" charset="-128"/>
              </a:defRPr>
            </a:lvl2pPr>
            <a:lvl3pPr marL="1143000" indent="-228600" eaLnBrk="0" hangingPunct="0">
              <a:defRPr>
                <a:latin typeface="Verdana" pitchFamily="34" charset="0"/>
                <a:ea typeface="MS PGothic" pitchFamily="34" charset="-128"/>
              </a:defRPr>
            </a:lvl3pPr>
            <a:lvl4pPr marL="1600200" indent="-228600" eaLnBrk="0" hangingPunct="0">
              <a:defRPr>
                <a:latin typeface="Verdana" pitchFamily="34" charset="0"/>
                <a:ea typeface="MS PGothic" pitchFamily="34" charset="-128"/>
              </a:defRPr>
            </a:lvl4pPr>
            <a:lvl5pPr marL="2057400" indent="-228600" eaLnBrk="0" hangingPunct="0">
              <a:defRPr>
                <a:latin typeface="Verdana" pitchFamily="34" charset="0"/>
                <a:ea typeface="MS PGothic" pitchFamily="34" charset="-128"/>
              </a:defRPr>
            </a:lvl5pPr>
            <a:lvl6pPr marL="2514600" indent="-228600" eaLnBrk="0" fontAlgn="base" hangingPunct="0">
              <a:spcBef>
                <a:spcPct val="0"/>
              </a:spcBef>
              <a:spcAft>
                <a:spcPct val="0"/>
              </a:spcAft>
              <a:defRPr>
                <a:latin typeface="Verdana" pitchFamily="34" charset="0"/>
                <a:ea typeface="MS PGothic" pitchFamily="34" charset="-128"/>
              </a:defRPr>
            </a:lvl6pPr>
            <a:lvl7pPr marL="2971800" indent="-228600" eaLnBrk="0" fontAlgn="base" hangingPunct="0">
              <a:spcBef>
                <a:spcPct val="0"/>
              </a:spcBef>
              <a:spcAft>
                <a:spcPct val="0"/>
              </a:spcAft>
              <a:defRPr>
                <a:latin typeface="Verdana" pitchFamily="34" charset="0"/>
                <a:ea typeface="MS PGothic" pitchFamily="34" charset="-128"/>
              </a:defRPr>
            </a:lvl7pPr>
            <a:lvl8pPr marL="3429000" indent="-228600" eaLnBrk="0" fontAlgn="base" hangingPunct="0">
              <a:spcBef>
                <a:spcPct val="0"/>
              </a:spcBef>
              <a:spcAft>
                <a:spcPct val="0"/>
              </a:spcAft>
              <a:defRPr>
                <a:latin typeface="Verdana" pitchFamily="34" charset="0"/>
                <a:ea typeface="MS PGothic" pitchFamily="34" charset="-128"/>
              </a:defRPr>
            </a:lvl8pPr>
            <a:lvl9pPr marL="3886200" indent="-228600" eaLnBrk="0" fontAlgn="base" hangingPunct="0">
              <a:spcBef>
                <a:spcPct val="0"/>
              </a:spcBef>
              <a:spcAft>
                <a:spcPct val="0"/>
              </a:spcAft>
              <a:defRPr>
                <a:latin typeface="Verdana" pitchFamily="34" charset="0"/>
                <a:ea typeface="MS PGothic" pitchFamily="34" charset="-128"/>
              </a:defRPr>
            </a:lvl9pPr>
          </a:lstStyle>
          <a:p>
            <a:r>
              <a:rPr lang="en-US" sz="1600" dirty="0">
                <a:solidFill>
                  <a:schemeClr val="tx1"/>
                </a:solidFill>
                <a:latin typeface="Helvetica" panose="020B0604020202020204" pitchFamily="34" charset="0"/>
                <a:cs typeface="Helvetica" panose="020B0604020202020204" pitchFamily="34" charset="0"/>
              </a:rPr>
              <a:t>Akshay Mandan</a:t>
            </a:r>
          </a:p>
        </p:txBody>
      </p:sp>
      <p:sp>
        <p:nvSpPr>
          <p:cNvPr id="21" name="TextBox 9"/>
          <p:cNvSpPr txBox="1">
            <a:spLocks noChangeArrowheads="1"/>
          </p:cNvSpPr>
          <p:nvPr/>
        </p:nvSpPr>
        <p:spPr bwMode="auto">
          <a:xfrm>
            <a:off x="610819" y="3142907"/>
            <a:ext cx="202409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n-US" sz="1600" b="1" dirty="0" smtClean="0">
                <a:latin typeface="Helvetica" panose="020B0604020202020204" pitchFamily="34" charset="0"/>
                <a:cs typeface="Helvetica" panose="020B0604020202020204" pitchFamily="34" charset="0"/>
              </a:rPr>
              <a:t>Dan Kaufman</a:t>
            </a:r>
            <a:endParaRPr lang="en-US" sz="1600" b="1" dirty="0">
              <a:latin typeface="Helvetica" panose="020B0604020202020204" pitchFamily="34" charset="0"/>
              <a:cs typeface="Helvetica" panose="020B0604020202020204" pitchFamily="34" charset="0"/>
            </a:endParaRPr>
          </a:p>
          <a:p>
            <a:pPr algn="ctr" eaLnBrk="1" hangingPunct="1"/>
            <a:r>
              <a:rPr lang="en-US" sz="1100" dirty="0" smtClean="0">
                <a:latin typeface="Helvetica" panose="020B0604020202020204" pitchFamily="34" charset="0"/>
                <a:cs typeface="Helvetica" panose="020B0604020202020204" pitchFamily="34" charset="0"/>
              </a:rPr>
              <a:t>Associate Director, NBFP</a:t>
            </a:r>
            <a:endParaRPr lang="en-US" sz="1100" dirty="0">
              <a:latin typeface="Helvetica" panose="020B0604020202020204" pitchFamily="34" charset="0"/>
              <a:cs typeface="Helvetica" panose="020B0604020202020204" pitchFamily="34" charset="0"/>
            </a:endParaRPr>
          </a:p>
        </p:txBody>
      </p:sp>
      <p:pic>
        <p:nvPicPr>
          <p:cNvPr id="1029" name="Picture 5" descr="U:\Dan_Kaufman_-_staff_profile_size.jpg"/>
          <p:cNvPicPr>
            <a:picLocks noChangeAspect="1" noChangeArrowheads="1"/>
          </p:cNvPicPr>
          <p:nvPr/>
        </p:nvPicPr>
        <p:blipFill rotWithShape="1">
          <a:blip r:embed="rId3">
            <a:extLst>
              <a:ext uri="{28A0092B-C50C-407E-A947-70E740481C1C}">
                <a14:useLocalDpi xmlns:a14="http://schemas.microsoft.com/office/drawing/2010/main" val="0"/>
              </a:ext>
            </a:extLst>
          </a:blip>
          <a:srcRect l="9396" r="7639"/>
          <a:stretch/>
        </p:blipFill>
        <p:spPr bwMode="auto">
          <a:xfrm>
            <a:off x="944971" y="1348511"/>
            <a:ext cx="1355788" cy="1737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scontent-b.xx.fbcdn.net/hphotos-xpa1/t31.0-8/s960x960/1602154_10154694661525613_5802776246623075093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157" y="3633530"/>
            <a:ext cx="1413416" cy="1737360"/>
          </a:xfrm>
          <a:prstGeom prst="rect">
            <a:avLst/>
          </a:prstGeom>
          <a:noFill/>
          <a:extLst>
            <a:ext uri="{909E8E84-426E-40DD-AFC4-6F175D3DCCD1}">
              <a14:hiddenFill xmlns:a14="http://schemas.microsoft.com/office/drawing/2010/main">
                <a:solidFill>
                  <a:srgbClr val="FFFFFF"/>
                </a:solidFill>
              </a14:hiddenFill>
            </a:ext>
          </a:extLst>
        </p:spPr>
      </p:pic>
      <p:sp>
        <p:nvSpPr>
          <p:cNvPr id="23563" name="TextBox 11"/>
          <p:cNvSpPr txBox="1">
            <a:spLocks noChangeArrowheads="1"/>
          </p:cNvSpPr>
          <p:nvPr/>
        </p:nvSpPr>
        <p:spPr bwMode="auto">
          <a:xfrm>
            <a:off x="6114465" y="3142907"/>
            <a:ext cx="2115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defRPr sz="1200" b="1">
                <a:solidFill>
                  <a:srgbClr val="002C77"/>
                </a:solidFill>
                <a:latin typeface="+mj-lt"/>
                <a:ea typeface="MS PGothic" pitchFamily="34" charset="-128"/>
              </a:defRPr>
            </a:lvl1pPr>
            <a:lvl2pPr marL="742950" indent="-285750" eaLnBrk="0" hangingPunct="0">
              <a:defRPr>
                <a:latin typeface="Verdana" pitchFamily="34" charset="0"/>
                <a:ea typeface="MS PGothic" pitchFamily="34" charset="-128"/>
              </a:defRPr>
            </a:lvl2pPr>
            <a:lvl3pPr marL="1143000" indent="-228600" eaLnBrk="0" hangingPunct="0">
              <a:defRPr>
                <a:latin typeface="Verdana" pitchFamily="34" charset="0"/>
                <a:ea typeface="MS PGothic" pitchFamily="34" charset="-128"/>
              </a:defRPr>
            </a:lvl3pPr>
            <a:lvl4pPr marL="1600200" indent="-228600" eaLnBrk="0" hangingPunct="0">
              <a:defRPr>
                <a:latin typeface="Verdana" pitchFamily="34" charset="0"/>
                <a:ea typeface="MS PGothic" pitchFamily="34" charset="-128"/>
              </a:defRPr>
            </a:lvl4pPr>
            <a:lvl5pPr marL="2057400" indent="-228600" eaLnBrk="0" hangingPunct="0">
              <a:defRPr>
                <a:latin typeface="Verdana" pitchFamily="34" charset="0"/>
                <a:ea typeface="MS PGothic" pitchFamily="34" charset="-128"/>
              </a:defRPr>
            </a:lvl5pPr>
            <a:lvl6pPr marL="2514600" indent="-228600" eaLnBrk="0" fontAlgn="base" hangingPunct="0">
              <a:spcBef>
                <a:spcPct val="0"/>
              </a:spcBef>
              <a:spcAft>
                <a:spcPct val="0"/>
              </a:spcAft>
              <a:defRPr>
                <a:latin typeface="Verdana" pitchFamily="34" charset="0"/>
                <a:ea typeface="MS PGothic" pitchFamily="34" charset="-128"/>
              </a:defRPr>
            </a:lvl6pPr>
            <a:lvl7pPr marL="2971800" indent="-228600" eaLnBrk="0" fontAlgn="base" hangingPunct="0">
              <a:spcBef>
                <a:spcPct val="0"/>
              </a:spcBef>
              <a:spcAft>
                <a:spcPct val="0"/>
              </a:spcAft>
              <a:defRPr>
                <a:latin typeface="Verdana" pitchFamily="34" charset="0"/>
                <a:ea typeface="MS PGothic" pitchFamily="34" charset="-128"/>
              </a:defRPr>
            </a:lvl7pPr>
            <a:lvl8pPr marL="3429000" indent="-228600" eaLnBrk="0" fontAlgn="base" hangingPunct="0">
              <a:spcBef>
                <a:spcPct val="0"/>
              </a:spcBef>
              <a:spcAft>
                <a:spcPct val="0"/>
              </a:spcAft>
              <a:defRPr>
                <a:latin typeface="Verdana" pitchFamily="34" charset="0"/>
                <a:ea typeface="MS PGothic" pitchFamily="34" charset="-128"/>
              </a:defRPr>
            </a:lvl8pPr>
            <a:lvl9pPr marL="3886200" indent="-228600" eaLnBrk="0" fontAlgn="base" hangingPunct="0">
              <a:spcBef>
                <a:spcPct val="0"/>
              </a:spcBef>
              <a:spcAft>
                <a:spcPct val="0"/>
              </a:spcAft>
              <a:defRPr>
                <a:latin typeface="Verdana" pitchFamily="34" charset="0"/>
                <a:ea typeface="MS PGothic" pitchFamily="34" charset="-128"/>
              </a:defRPr>
            </a:lvl9pPr>
          </a:lstStyle>
          <a:p>
            <a:r>
              <a:rPr lang="en-US" sz="1600" dirty="0">
                <a:solidFill>
                  <a:schemeClr val="tx1"/>
                </a:solidFill>
                <a:latin typeface="Helvetica" panose="020B0604020202020204" pitchFamily="34" charset="0"/>
                <a:cs typeface="Helvetica" panose="020B0604020202020204" pitchFamily="34" charset="0"/>
              </a:rPr>
              <a:t>Jonathan Shintaku</a:t>
            </a:r>
          </a:p>
        </p:txBody>
      </p:sp>
      <p:sp>
        <p:nvSpPr>
          <p:cNvPr id="17" name="TextBox 11"/>
          <p:cNvSpPr txBox="1">
            <a:spLocks noChangeArrowheads="1"/>
          </p:cNvSpPr>
          <p:nvPr/>
        </p:nvSpPr>
        <p:spPr bwMode="auto">
          <a:xfrm>
            <a:off x="6295790" y="5452646"/>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defRPr sz="1200" b="1">
                <a:solidFill>
                  <a:srgbClr val="002C77"/>
                </a:solidFill>
                <a:latin typeface="+mj-lt"/>
                <a:ea typeface="MS PGothic" pitchFamily="34" charset="-128"/>
              </a:defRPr>
            </a:lvl1pPr>
            <a:lvl2pPr marL="742950" indent="-285750" eaLnBrk="0" hangingPunct="0">
              <a:defRPr>
                <a:latin typeface="Verdana" pitchFamily="34" charset="0"/>
                <a:ea typeface="MS PGothic" pitchFamily="34" charset="-128"/>
              </a:defRPr>
            </a:lvl2pPr>
            <a:lvl3pPr marL="1143000" indent="-228600" eaLnBrk="0" hangingPunct="0">
              <a:defRPr>
                <a:latin typeface="Verdana" pitchFamily="34" charset="0"/>
                <a:ea typeface="MS PGothic" pitchFamily="34" charset="-128"/>
              </a:defRPr>
            </a:lvl3pPr>
            <a:lvl4pPr marL="1600200" indent="-228600" eaLnBrk="0" hangingPunct="0">
              <a:defRPr>
                <a:latin typeface="Verdana" pitchFamily="34" charset="0"/>
                <a:ea typeface="MS PGothic" pitchFamily="34" charset="-128"/>
              </a:defRPr>
            </a:lvl4pPr>
            <a:lvl5pPr marL="2057400" indent="-228600" eaLnBrk="0" hangingPunct="0">
              <a:defRPr>
                <a:latin typeface="Verdana" pitchFamily="34" charset="0"/>
                <a:ea typeface="MS PGothic" pitchFamily="34" charset="-128"/>
              </a:defRPr>
            </a:lvl5pPr>
            <a:lvl6pPr marL="2514600" indent="-228600" eaLnBrk="0" fontAlgn="base" hangingPunct="0">
              <a:spcBef>
                <a:spcPct val="0"/>
              </a:spcBef>
              <a:spcAft>
                <a:spcPct val="0"/>
              </a:spcAft>
              <a:defRPr>
                <a:latin typeface="Verdana" pitchFamily="34" charset="0"/>
                <a:ea typeface="MS PGothic" pitchFamily="34" charset="-128"/>
              </a:defRPr>
            </a:lvl6pPr>
            <a:lvl7pPr marL="2971800" indent="-228600" eaLnBrk="0" fontAlgn="base" hangingPunct="0">
              <a:spcBef>
                <a:spcPct val="0"/>
              </a:spcBef>
              <a:spcAft>
                <a:spcPct val="0"/>
              </a:spcAft>
              <a:defRPr>
                <a:latin typeface="Verdana" pitchFamily="34" charset="0"/>
                <a:ea typeface="MS PGothic" pitchFamily="34" charset="-128"/>
              </a:defRPr>
            </a:lvl7pPr>
            <a:lvl8pPr marL="3429000" indent="-228600" eaLnBrk="0" fontAlgn="base" hangingPunct="0">
              <a:spcBef>
                <a:spcPct val="0"/>
              </a:spcBef>
              <a:spcAft>
                <a:spcPct val="0"/>
              </a:spcAft>
              <a:defRPr>
                <a:latin typeface="Verdana" pitchFamily="34" charset="0"/>
                <a:ea typeface="MS PGothic" pitchFamily="34" charset="-128"/>
              </a:defRPr>
            </a:lvl8pPr>
            <a:lvl9pPr marL="3886200" indent="-228600" eaLnBrk="0" fontAlgn="base" hangingPunct="0">
              <a:spcBef>
                <a:spcPct val="0"/>
              </a:spcBef>
              <a:spcAft>
                <a:spcPct val="0"/>
              </a:spcAft>
              <a:defRPr>
                <a:latin typeface="Verdana" pitchFamily="34" charset="0"/>
                <a:ea typeface="MS PGothic" pitchFamily="34" charset="-128"/>
              </a:defRPr>
            </a:lvl9pPr>
          </a:lstStyle>
          <a:p>
            <a:r>
              <a:rPr lang="en-US" sz="1600" dirty="0">
                <a:solidFill>
                  <a:schemeClr val="tx1"/>
                </a:solidFill>
                <a:latin typeface="Helvetica" panose="020B0604020202020204" pitchFamily="34" charset="0"/>
                <a:cs typeface="Helvetica" panose="020B0604020202020204" pitchFamily="34" charset="0"/>
              </a:rPr>
              <a:t>Jeannie Chen</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9803" y="3633530"/>
            <a:ext cx="1424574" cy="173736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952" y="1348511"/>
            <a:ext cx="1424276" cy="1737360"/>
          </a:xfrm>
          <a:prstGeom prst="rect">
            <a:avLst/>
          </a:prstGeom>
        </p:spPr>
      </p:pic>
      <p:sp>
        <p:nvSpPr>
          <p:cNvPr id="23561" name="TextBox 8"/>
          <p:cNvSpPr txBox="1">
            <a:spLocks noChangeArrowheads="1"/>
          </p:cNvSpPr>
          <p:nvPr/>
        </p:nvSpPr>
        <p:spPr bwMode="auto">
          <a:xfrm>
            <a:off x="3439241" y="3142907"/>
            <a:ext cx="1870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defRPr sz="1200" b="1">
                <a:solidFill>
                  <a:srgbClr val="002C77"/>
                </a:solidFill>
                <a:latin typeface="+mj-lt"/>
                <a:ea typeface="MS PGothic" pitchFamily="34" charset="-128"/>
              </a:defRPr>
            </a:lvl1pPr>
            <a:lvl2pPr marL="742950" indent="-285750" eaLnBrk="0" hangingPunct="0">
              <a:defRPr>
                <a:latin typeface="Verdana" pitchFamily="34" charset="0"/>
                <a:ea typeface="MS PGothic" pitchFamily="34" charset="-128"/>
              </a:defRPr>
            </a:lvl2pPr>
            <a:lvl3pPr marL="1143000" indent="-228600" eaLnBrk="0" hangingPunct="0">
              <a:defRPr>
                <a:latin typeface="Verdana" pitchFamily="34" charset="0"/>
                <a:ea typeface="MS PGothic" pitchFamily="34" charset="-128"/>
              </a:defRPr>
            </a:lvl3pPr>
            <a:lvl4pPr marL="1600200" indent="-228600" eaLnBrk="0" hangingPunct="0">
              <a:defRPr>
                <a:latin typeface="Verdana" pitchFamily="34" charset="0"/>
                <a:ea typeface="MS PGothic" pitchFamily="34" charset="-128"/>
              </a:defRPr>
            </a:lvl4pPr>
            <a:lvl5pPr marL="2057400" indent="-228600" eaLnBrk="0" hangingPunct="0">
              <a:defRPr>
                <a:latin typeface="Verdana" pitchFamily="34" charset="0"/>
                <a:ea typeface="MS PGothic" pitchFamily="34" charset="-128"/>
              </a:defRPr>
            </a:lvl5pPr>
            <a:lvl6pPr marL="2514600" indent="-228600" eaLnBrk="0" fontAlgn="base" hangingPunct="0">
              <a:spcBef>
                <a:spcPct val="0"/>
              </a:spcBef>
              <a:spcAft>
                <a:spcPct val="0"/>
              </a:spcAft>
              <a:defRPr>
                <a:latin typeface="Verdana" pitchFamily="34" charset="0"/>
                <a:ea typeface="MS PGothic" pitchFamily="34" charset="-128"/>
              </a:defRPr>
            </a:lvl6pPr>
            <a:lvl7pPr marL="2971800" indent="-228600" eaLnBrk="0" fontAlgn="base" hangingPunct="0">
              <a:spcBef>
                <a:spcPct val="0"/>
              </a:spcBef>
              <a:spcAft>
                <a:spcPct val="0"/>
              </a:spcAft>
              <a:defRPr>
                <a:latin typeface="Verdana" pitchFamily="34" charset="0"/>
                <a:ea typeface="MS PGothic" pitchFamily="34" charset="-128"/>
              </a:defRPr>
            </a:lvl7pPr>
            <a:lvl8pPr marL="3429000" indent="-228600" eaLnBrk="0" fontAlgn="base" hangingPunct="0">
              <a:spcBef>
                <a:spcPct val="0"/>
              </a:spcBef>
              <a:spcAft>
                <a:spcPct val="0"/>
              </a:spcAft>
              <a:defRPr>
                <a:latin typeface="Verdana" pitchFamily="34" charset="0"/>
                <a:ea typeface="MS PGothic" pitchFamily="34" charset="-128"/>
              </a:defRPr>
            </a:lvl8pPr>
            <a:lvl9pPr marL="3886200" indent="-228600" eaLnBrk="0" fontAlgn="base" hangingPunct="0">
              <a:spcBef>
                <a:spcPct val="0"/>
              </a:spcBef>
              <a:spcAft>
                <a:spcPct val="0"/>
              </a:spcAft>
              <a:defRPr>
                <a:latin typeface="Verdana" pitchFamily="34" charset="0"/>
                <a:ea typeface="MS PGothic" pitchFamily="34" charset="-128"/>
              </a:defRPr>
            </a:lvl9pPr>
          </a:lstStyle>
          <a:p>
            <a:r>
              <a:rPr lang="en-US" sz="1600" dirty="0">
                <a:solidFill>
                  <a:schemeClr val="tx1"/>
                </a:solidFill>
                <a:latin typeface="Helvetica" panose="020B0604020202020204" pitchFamily="34" charset="0"/>
                <a:cs typeface="Helvetica" panose="020B0604020202020204" pitchFamily="34" charset="0"/>
              </a:rPr>
              <a:t>Divya Krishnan</a:t>
            </a:r>
          </a:p>
        </p:txBody>
      </p:sp>
      <p:sp>
        <p:nvSpPr>
          <p:cNvPr id="16" name="TextBox 9"/>
          <p:cNvSpPr txBox="1">
            <a:spLocks noChangeArrowheads="1"/>
          </p:cNvSpPr>
          <p:nvPr/>
        </p:nvSpPr>
        <p:spPr bwMode="auto">
          <a:xfrm>
            <a:off x="3362642" y="5452646"/>
            <a:ext cx="2024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n-US" sz="1600" b="1" dirty="0">
                <a:latin typeface="Helvetica" panose="020B0604020202020204" pitchFamily="34" charset="0"/>
                <a:cs typeface="Helvetica" panose="020B0604020202020204" pitchFamily="34" charset="0"/>
              </a:rPr>
              <a:t>Eamon</a:t>
            </a:r>
            <a:r>
              <a:rPr lang="en-US" sz="1600" b="1" dirty="0" smtClean="0">
                <a:latin typeface="Helvetica" panose="020B0604020202020204" pitchFamily="34" charset="0"/>
                <a:cs typeface="Helvetica" panose="020B0604020202020204" pitchFamily="34" charset="0"/>
              </a:rPr>
              <a:t> Nolan</a:t>
            </a:r>
            <a:endParaRPr lang="en-US" sz="1600" dirty="0">
              <a:latin typeface="Helvetica" panose="020B0604020202020204" pitchFamily="34" charset="0"/>
              <a:cs typeface="Helvetica" panose="020B0604020202020204" pitchFamily="34" charset="0"/>
            </a:endParaRPr>
          </a:p>
        </p:txBody>
      </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b="13017"/>
          <a:stretch/>
        </p:blipFill>
        <p:spPr>
          <a:xfrm>
            <a:off x="3576414" y="3633530"/>
            <a:ext cx="1596549" cy="173736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3594" y="1348511"/>
            <a:ext cx="1273523" cy="1737360"/>
          </a:xfrm>
          <a:prstGeom prst="rect">
            <a:avLst/>
          </a:prstGeom>
        </p:spPr>
      </p:pic>
      <p:sp>
        <p:nvSpPr>
          <p:cNvPr id="3" name="Title 2"/>
          <p:cNvSpPr>
            <a:spLocks noGrp="1"/>
          </p:cNvSpPr>
          <p:nvPr>
            <p:ph type="title"/>
          </p:nvPr>
        </p:nvSpPr>
        <p:spPr/>
        <p:txBody>
          <a:bodyPr/>
          <a:lstStyle/>
          <a:p>
            <a:r>
              <a:rPr lang="en-US" dirty="0" smtClean="0"/>
              <a:t>Nonprofit Board Leadership Team</a:t>
            </a:r>
            <a:endParaRPr lang="en-US" dirty="0"/>
          </a:p>
        </p:txBody>
      </p:sp>
    </p:spTree>
    <p:extLst>
      <p:ext uri="{BB962C8B-B14F-4D97-AF65-F5344CB8AC3E}">
        <p14:creationId xmlns:p14="http://schemas.microsoft.com/office/powerpoint/2010/main" val="2122269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41732"/>
            <a:ext cx="7772400" cy="762000"/>
          </a:xfrm>
        </p:spPr>
        <p:txBody>
          <a:bodyPr/>
          <a:lstStyle/>
          <a:p>
            <a:pPr eaLnBrk="1" hangingPunct="1">
              <a:defRPr/>
            </a:pPr>
            <a:r>
              <a:rPr lang="en-US" dirty="0" smtClean="0">
                <a:ea typeface="ＭＳ Ｐゴシック" charset="0"/>
              </a:rPr>
              <a:t>Nonprofit Board Fellow Program Structure</a:t>
            </a:r>
            <a:endParaRPr lang="en-US" dirty="0">
              <a:ea typeface="ＭＳ Ｐゴシック"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83702062"/>
              </p:ext>
            </p:extLst>
          </p:nvPr>
        </p:nvGraphicFramePr>
        <p:xfrm>
          <a:off x="304800" y="15240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657600" y="1447800"/>
            <a:ext cx="1981200" cy="707886"/>
          </a:xfrm>
          <a:prstGeom prst="rect">
            <a:avLst/>
          </a:prstGeom>
          <a:noFill/>
        </p:spPr>
        <p:txBody>
          <a:bodyPr wrap="square" rtlCol="0">
            <a:spAutoFit/>
          </a:bodyPr>
          <a:lstStyle/>
          <a:p>
            <a:pPr algn="ctr"/>
            <a:r>
              <a:rPr lang="en-US" sz="2000" b="1" dirty="0" smtClean="0">
                <a:solidFill>
                  <a:schemeClr val="bg1"/>
                </a:solidFill>
              </a:rPr>
              <a:t>Associate</a:t>
            </a:r>
          </a:p>
          <a:p>
            <a:pPr algn="ctr"/>
            <a:r>
              <a:rPr lang="en-US" sz="2000" b="1" dirty="0" smtClean="0">
                <a:solidFill>
                  <a:schemeClr val="bg1"/>
                </a:solidFill>
              </a:rPr>
              <a:t>Director</a:t>
            </a:r>
            <a:endParaRPr lang="en-US" sz="2000" b="1" dirty="0">
              <a:solidFill>
                <a:schemeClr val="bg1"/>
              </a:solidFill>
            </a:endParaRPr>
          </a:p>
        </p:txBody>
      </p:sp>
      <p:sp>
        <p:nvSpPr>
          <p:cNvPr id="8" name="TextBox 7"/>
          <p:cNvSpPr txBox="1"/>
          <p:nvPr/>
        </p:nvSpPr>
        <p:spPr>
          <a:xfrm>
            <a:off x="1981200" y="4419600"/>
            <a:ext cx="1524000" cy="707886"/>
          </a:xfrm>
          <a:prstGeom prst="rect">
            <a:avLst/>
          </a:prstGeom>
          <a:noFill/>
        </p:spPr>
        <p:txBody>
          <a:bodyPr wrap="square" rtlCol="0">
            <a:spAutoFit/>
          </a:bodyPr>
          <a:lstStyle/>
          <a:p>
            <a:pPr algn="ctr"/>
            <a:r>
              <a:rPr lang="en-US" sz="2000" b="1" dirty="0" smtClean="0">
                <a:solidFill>
                  <a:schemeClr val="bg1"/>
                </a:solidFill>
              </a:rPr>
              <a:t>Leadership</a:t>
            </a:r>
          </a:p>
          <a:p>
            <a:pPr algn="ctr"/>
            <a:r>
              <a:rPr lang="en-US" sz="2000" b="1" dirty="0" smtClean="0">
                <a:solidFill>
                  <a:schemeClr val="bg1"/>
                </a:solidFill>
              </a:rPr>
              <a:t>Team</a:t>
            </a:r>
          </a:p>
        </p:txBody>
      </p:sp>
      <p:sp>
        <p:nvSpPr>
          <p:cNvPr id="9" name="TextBox 8"/>
          <p:cNvSpPr txBox="1"/>
          <p:nvPr/>
        </p:nvSpPr>
        <p:spPr>
          <a:xfrm>
            <a:off x="5803210" y="4397514"/>
            <a:ext cx="1283390" cy="707886"/>
          </a:xfrm>
          <a:prstGeom prst="rect">
            <a:avLst/>
          </a:prstGeom>
          <a:noFill/>
        </p:spPr>
        <p:txBody>
          <a:bodyPr wrap="square" rtlCol="0">
            <a:spAutoFit/>
          </a:bodyPr>
          <a:lstStyle/>
          <a:p>
            <a:pPr algn="ctr"/>
            <a:r>
              <a:rPr lang="en-US" sz="2000" b="1" dirty="0" smtClean="0">
                <a:solidFill>
                  <a:schemeClr val="bg1"/>
                </a:solidFill>
              </a:rPr>
              <a:t>Board</a:t>
            </a:r>
          </a:p>
          <a:p>
            <a:pPr algn="ctr"/>
            <a:r>
              <a:rPr lang="en-US" sz="2000" b="1" dirty="0" smtClean="0">
                <a:solidFill>
                  <a:schemeClr val="bg1"/>
                </a:solidFill>
              </a:rPr>
              <a:t>Fellows</a:t>
            </a:r>
            <a:endParaRPr lang="en-US" sz="2000" b="1" dirty="0">
              <a:solidFill>
                <a:schemeClr val="bg1"/>
              </a:solidFill>
            </a:endParaRPr>
          </a:p>
        </p:txBody>
      </p:sp>
      <p:sp>
        <p:nvSpPr>
          <p:cNvPr id="10" name="TextBox 9"/>
          <p:cNvSpPr txBox="1"/>
          <p:nvPr/>
        </p:nvSpPr>
        <p:spPr>
          <a:xfrm>
            <a:off x="2978426" y="2667000"/>
            <a:ext cx="1136374" cy="323165"/>
          </a:xfrm>
          <a:prstGeom prst="rect">
            <a:avLst/>
          </a:prstGeom>
          <a:noFill/>
        </p:spPr>
        <p:txBody>
          <a:bodyPr wrap="square" rtlCol="0">
            <a:spAutoFit/>
          </a:bodyPr>
          <a:lstStyle/>
          <a:p>
            <a:r>
              <a:rPr lang="en-US" sz="1500" b="1" dirty="0" smtClean="0">
                <a:solidFill>
                  <a:schemeClr val="bg1"/>
                </a:solidFill>
              </a:rPr>
              <a:t>BF selection</a:t>
            </a:r>
            <a:endParaRPr lang="en-US" sz="1500" b="1" dirty="0">
              <a:solidFill>
                <a:schemeClr val="bg1"/>
              </a:solidFill>
            </a:endParaRPr>
          </a:p>
        </p:txBody>
      </p:sp>
      <p:sp>
        <p:nvSpPr>
          <p:cNvPr id="14" name="TextBox 13"/>
          <p:cNvSpPr txBox="1"/>
          <p:nvPr/>
        </p:nvSpPr>
        <p:spPr>
          <a:xfrm>
            <a:off x="2902226" y="3027402"/>
            <a:ext cx="1060174" cy="553998"/>
          </a:xfrm>
          <a:prstGeom prst="rect">
            <a:avLst/>
          </a:prstGeom>
          <a:noFill/>
        </p:spPr>
        <p:txBody>
          <a:bodyPr wrap="square" rtlCol="0">
            <a:spAutoFit/>
          </a:bodyPr>
          <a:lstStyle/>
          <a:p>
            <a:r>
              <a:rPr lang="en-US" sz="1500" b="1" dirty="0" smtClean="0">
                <a:solidFill>
                  <a:schemeClr val="bg1"/>
                </a:solidFill>
              </a:rPr>
              <a:t>Program meetings</a:t>
            </a:r>
            <a:endParaRPr lang="en-US" sz="1500" b="1" dirty="0">
              <a:solidFill>
                <a:schemeClr val="bg1"/>
              </a:solidFill>
            </a:endParaRPr>
          </a:p>
        </p:txBody>
      </p:sp>
      <p:sp>
        <p:nvSpPr>
          <p:cNvPr id="15" name="TextBox 14"/>
          <p:cNvSpPr txBox="1"/>
          <p:nvPr/>
        </p:nvSpPr>
        <p:spPr>
          <a:xfrm>
            <a:off x="3955774" y="5010835"/>
            <a:ext cx="1454426" cy="323165"/>
          </a:xfrm>
          <a:prstGeom prst="rect">
            <a:avLst/>
          </a:prstGeom>
          <a:noFill/>
        </p:spPr>
        <p:txBody>
          <a:bodyPr wrap="square" rtlCol="0">
            <a:spAutoFit/>
          </a:bodyPr>
          <a:lstStyle/>
          <a:p>
            <a:r>
              <a:rPr lang="en-US" sz="1500" b="1" dirty="0" smtClean="0">
                <a:solidFill>
                  <a:schemeClr val="bg1"/>
                </a:solidFill>
              </a:rPr>
              <a:t>Pod meetings</a:t>
            </a:r>
            <a:endParaRPr lang="en-US" sz="1500" b="1" dirty="0">
              <a:solidFill>
                <a:schemeClr val="bg1"/>
              </a:solidFill>
            </a:endParaRPr>
          </a:p>
        </p:txBody>
      </p:sp>
      <p:sp>
        <p:nvSpPr>
          <p:cNvPr id="16" name="TextBox 15"/>
          <p:cNvSpPr txBox="1"/>
          <p:nvPr/>
        </p:nvSpPr>
        <p:spPr>
          <a:xfrm>
            <a:off x="3962400" y="5300246"/>
            <a:ext cx="1371600" cy="323165"/>
          </a:xfrm>
          <a:prstGeom prst="rect">
            <a:avLst/>
          </a:prstGeom>
          <a:noFill/>
        </p:spPr>
        <p:txBody>
          <a:bodyPr wrap="square" rtlCol="0">
            <a:spAutoFit/>
          </a:bodyPr>
          <a:lstStyle/>
          <a:p>
            <a:r>
              <a:rPr lang="en-US" sz="1500" b="1" dirty="0" smtClean="0">
                <a:solidFill>
                  <a:schemeClr val="bg1"/>
                </a:solidFill>
              </a:rPr>
              <a:t>One-on-ones</a:t>
            </a:r>
            <a:endParaRPr lang="en-US" sz="1500" b="1" dirty="0">
              <a:solidFill>
                <a:schemeClr val="bg1"/>
              </a:solidFill>
            </a:endParaRPr>
          </a:p>
        </p:txBody>
      </p:sp>
      <p:sp>
        <p:nvSpPr>
          <p:cNvPr id="17" name="TextBox 16"/>
          <p:cNvSpPr txBox="1"/>
          <p:nvPr/>
        </p:nvSpPr>
        <p:spPr>
          <a:xfrm>
            <a:off x="3581400" y="4706035"/>
            <a:ext cx="1981200" cy="323165"/>
          </a:xfrm>
          <a:prstGeom prst="rect">
            <a:avLst/>
          </a:prstGeom>
          <a:noFill/>
        </p:spPr>
        <p:txBody>
          <a:bodyPr wrap="square" rtlCol="0">
            <a:spAutoFit/>
          </a:bodyPr>
          <a:lstStyle/>
          <a:p>
            <a:pPr algn="ctr"/>
            <a:r>
              <a:rPr lang="en-US" sz="1500" b="1" dirty="0" smtClean="0">
                <a:solidFill>
                  <a:schemeClr val="bg1"/>
                </a:solidFill>
              </a:rPr>
              <a:t>Community building</a:t>
            </a:r>
            <a:endParaRPr lang="en-US" sz="1500" b="1" dirty="0">
              <a:solidFill>
                <a:schemeClr val="bg1"/>
              </a:solidFill>
            </a:endParaRPr>
          </a:p>
        </p:txBody>
      </p:sp>
      <p:sp>
        <p:nvSpPr>
          <p:cNvPr id="18" name="TextBox 17"/>
          <p:cNvSpPr txBox="1"/>
          <p:nvPr/>
        </p:nvSpPr>
        <p:spPr>
          <a:xfrm>
            <a:off x="5358020" y="3072825"/>
            <a:ext cx="1042780" cy="553998"/>
          </a:xfrm>
          <a:prstGeom prst="rect">
            <a:avLst/>
          </a:prstGeom>
          <a:noFill/>
        </p:spPr>
        <p:txBody>
          <a:bodyPr wrap="square" rtlCol="0">
            <a:spAutoFit/>
          </a:bodyPr>
          <a:lstStyle/>
          <a:p>
            <a:r>
              <a:rPr lang="en-US" sz="1500" b="1" dirty="0" smtClean="0">
                <a:solidFill>
                  <a:schemeClr val="bg1"/>
                </a:solidFill>
              </a:rPr>
              <a:t>Content expertise</a:t>
            </a:r>
            <a:endParaRPr lang="en-US" sz="1500" b="1" dirty="0">
              <a:solidFill>
                <a:schemeClr val="bg1"/>
              </a:solidFill>
            </a:endParaRPr>
          </a:p>
        </p:txBody>
      </p:sp>
      <p:sp>
        <p:nvSpPr>
          <p:cNvPr id="20" name="TextBox 19"/>
          <p:cNvSpPr txBox="1"/>
          <p:nvPr/>
        </p:nvSpPr>
        <p:spPr>
          <a:xfrm>
            <a:off x="4977020" y="2539425"/>
            <a:ext cx="1271380" cy="553998"/>
          </a:xfrm>
          <a:prstGeom prst="rect">
            <a:avLst/>
          </a:prstGeom>
          <a:noFill/>
        </p:spPr>
        <p:txBody>
          <a:bodyPr wrap="square" rtlCol="0">
            <a:spAutoFit/>
          </a:bodyPr>
          <a:lstStyle/>
          <a:p>
            <a:r>
              <a:rPr lang="en-US" sz="1500" b="1" dirty="0" smtClean="0">
                <a:solidFill>
                  <a:schemeClr val="bg1"/>
                </a:solidFill>
              </a:rPr>
              <a:t>Partnership management</a:t>
            </a:r>
            <a:endParaRPr lang="en-US" sz="1500" b="1" dirty="0">
              <a:solidFill>
                <a:schemeClr val="bg1"/>
              </a:solidFill>
            </a:endParaRPr>
          </a:p>
        </p:txBody>
      </p:sp>
      <p:sp>
        <p:nvSpPr>
          <p:cNvPr id="21" name="TextBox 20"/>
          <p:cNvSpPr txBox="1"/>
          <p:nvPr/>
        </p:nvSpPr>
        <p:spPr>
          <a:xfrm>
            <a:off x="3962400" y="3352800"/>
            <a:ext cx="1219200" cy="323165"/>
          </a:xfrm>
          <a:prstGeom prst="rect">
            <a:avLst/>
          </a:prstGeom>
          <a:noFill/>
        </p:spPr>
        <p:txBody>
          <a:bodyPr wrap="square" rtlCol="0">
            <a:spAutoFit/>
          </a:bodyPr>
          <a:lstStyle/>
          <a:p>
            <a:pPr algn="ctr"/>
            <a:r>
              <a:rPr lang="en-US" sz="1500" b="1" dirty="0" smtClean="0">
                <a:solidFill>
                  <a:schemeClr val="bg1"/>
                </a:solidFill>
              </a:rPr>
              <a:t>Trainings</a:t>
            </a:r>
            <a:endParaRPr lang="en-US" sz="1500" b="1" dirty="0">
              <a:solidFill>
                <a:schemeClr val="bg1"/>
              </a:solidFill>
            </a:endParaRPr>
          </a:p>
        </p:txBody>
      </p:sp>
      <p:sp>
        <p:nvSpPr>
          <p:cNvPr id="22" name="TextBox 21"/>
          <p:cNvSpPr txBox="1"/>
          <p:nvPr/>
        </p:nvSpPr>
        <p:spPr>
          <a:xfrm>
            <a:off x="3962400" y="3782199"/>
            <a:ext cx="1219200" cy="553998"/>
          </a:xfrm>
          <a:prstGeom prst="rect">
            <a:avLst/>
          </a:prstGeom>
          <a:noFill/>
        </p:spPr>
        <p:txBody>
          <a:bodyPr wrap="square" rtlCol="0">
            <a:spAutoFit/>
          </a:bodyPr>
          <a:lstStyle/>
          <a:p>
            <a:pPr algn="ctr"/>
            <a:r>
              <a:rPr lang="en-US" sz="1500" b="1" dirty="0" smtClean="0">
                <a:solidFill>
                  <a:schemeClr val="bg1"/>
                </a:solidFill>
              </a:rPr>
              <a:t>Mastermind meetings</a:t>
            </a:r>
            <a:endParaRPr lang="en-US" sz="1500" b="1" dirty="0">
              <a:solidFill>
                <a:schemeClr val="bg1"/>
              </a:solidFill>
            </a:endParaRPr>
          </a:p>
        </p:txBody>
      </p:sp>
    </p:spTree>
    <p:extLst>
      <p:ext uri="{BB962C8B-B14F-4D97-AF65-F5344CB8AC3E}">
        <p14:creationId xmlns:p14="http://schemas.microsoft.com/office/powerpoint/2010/main" val="2474555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ea typeface="ＭＳ Ｐゴシック" charset="0"/>
              </a:rPr>
              <a:t>NBF </a:t>
            </a:r>
            <a:r>
              <a:rPr lang="en-US" dirty="0">
                <a:ea typeface="ＭＳ Ｐゴシック" charset="0"/>
              </a:rPr>
              <a:t>Coordinator </a:t>
            </a:r>
            <a:r>
              <a:rPr lang="en-US" dirty="0" smtClean="0">
                <a:ea typeface="ＭＳ Ｐゴシック" charset="0"/>
              </a:rPr>
              <a:t>(“BFC”) Role</a:t>
            </a:r>
            <a:endParaRPr lang="en-US" dirty="0">
              <a:ea typeface="ＭＳ Ｐゴシック" charset="0"/>
            </a:endParaRPr>
          </a:p>
        </p:txBody>
      </p:sp>
      <p:sp>
        <p:nvSpPr>
          <p:cNvPr id="27650" name="Content Placeholder 3"/>
          <p:cNvSpPr>
            <a:spLocks noGrp="1"/>
          </p:cNvSpPr>
          <p:nvPr>
            <p:ph idx="1"/>
          </p:nvPr>
        </p:nvSpPr>
        <p:spPr>
          <a:xfrm>
            <a:off x="639762" y="1447800"/>
            <a:ext cx="7894638" cy="4572000"/>
          </a:xfrm>
        </p:spPr>
        <p:txBody>
          <a:bodyPr/>
          <a:lstStyle/>
          <a:p>
            <a:pPr marL="581025" indent="-457200" eaLnBrk="1" hangingPunct="1">
              <a:spcBef>
                <a:spcPct val="0"/>
              </a:spcBef>
              <a:buClr>
                <a:srgbClr val="002C77"/>
              </a:buClr>
              <a:buFont typeface="Wingdings" panose="05000000000000000000" pitchFamily="2" charset="2"/>
              <a:buChar char="§"/>
            </a:pPr>
            <a:r>
              <a:rPr lang="en-US" sz="2000" b="0" dirty="0" smtClean="0">
                <a:solidFill>
                  <a:schemeClr val="tx1"/>
                </a:solidFill>
              </a:rPr>
              <a:t>“Fellows to the Fellows”: peer leaders that build and maintain close relationships with the class of Board Fellows</a:t>
            </a:r>
          </a:p>
          <a:p>
            <a:pPr marL="581025" indent="-457200" eaLnBrk="1" hangingPunct="1">
              <a:spcBef>
                <a:spcPct val="0"/>
              </a:spcBef>
              <a:buClr>
                <a:srgbClr val="002C77"/>
              </a:buClr>
              <a:buFont typeface="Wingdings" panose="05000000000000000000" pitchFamily="2" charset="2"/>
              <a:buChar char="§"/>
            </a:pPr>
            <a:r>
              <a:rPr lang="en-US" sz="2000" b="0" dirty="0" smtClean="0">
                <a:solidFill>
                  <a:schemeClr val="tx1"/>
                </a:solidFill>
              </a:rPr>
              <a:t>Have previous board experience </a:t>
            </a:r>
          </a:p>
          <a:p>
            <a:pPr marL="581025" indent="-457200" eaLnBrk="1" hangingPunct="1">
              <a:spcBef>
                <a:spcPct val="0"/>
              </a:spcBef>
              <a:buClr>
                <a:srgbClr val="002C77"/>
              </a:buClr>
              <a:buFont typeface="Wingdings" panose="05000000000000000000" pitchFamily="2" charset="2"/>
              <a:buChar char="§"/>
            </a:pPr>
            <a:r>
              <a:rPr lang="en-US" sz="2000" b="0" dirty="0" smtClean="0">
                <a:solidFill>
                  <a:schemeClr val="tx1"/>
                </a:solidFill>
              </a:rPr>
              <a:t>Shape program through recruitment, selection, and development of Board Fellows community culture</a:t>
            </a:r>
          </a:p>
          <a:p>
            <a:pPr marL="581025" indent="-457200" eaLnBrk="1" hangingPunct="1">
              <a:spcBef>
                <a:spcPct val="0"/>
              </a:spcBef>
              <a:buClr>
                <a:srgbClr val="002C77"/>
              </a:buClr>
              <a:buFont typeface="Wingdings" panose="05000000000000000000" pitchFamily="2" charset="2"/>
              <a:buChar char="§"/>
            </a:pPr>
            <a:r>
              <a:rPr lang="en-US" sz="2000" b="0" dirty="0" smtClean="0">
                <a:solidFill>
                  <a:schemeClr val="tx1"/>
                </a:solidFill>
              </a:rPr>
              <a:t>Mentor a “Pod” of 8-10 Board Fellows through challenges in monthly </a:t>
            </a:r>
            <a:r>
              <a:rPr lang="en-US" sz="2000" b="0" dirty="0">
                <a:solidFill>
                  <a:schemeClr val="tx1"/>
                </a:solidFill>
              </a:rPr>
              <a:t>M</a:t>
            </a:r>
            <a:r>
              <a:rPr lang="en-US" sz="2000" b="0" dirty="0" smtClean="0">
                <a:solidFill>
                  <a:schemeClr val="tx1"/>
                </a:solidFill>
              </a:rPr>
              <a:t>astermind and one-on-one meetings – e.g., managing board conflicts, role discussions, etc.</a:t>
            </a:r>
          </a:p>
          <a:p>
            <a:pPr marL="581025" indent="-457200" eaLnBrk="1" hangingPunct="1">
              <a:spcBef>
                <a:spcPct val="0"/>
              </a:spcBef>
              <a:buClr>
                <a:srgbClr val="002C77"/>
              </a:buClr>
              <a:buFont typeface="Wingdings" panose="05000000000000000000" pitchFamily="2" charset="2"/>
              <a:buChar char="§"/>
            </a:pPr>
            <a:endParaRPr lang="en-US" sz="2000" i="1" dirty="0" smtClean="0">
              <a:solidFill>
                <a:schemeClr val="tx1"/>
              </a:solidFill>
            </a:endParaRPr>
          </a:p>
          <a:p>
            <a:pPr marL="581025" indent="-457200" eaLnBrk="1" hangingPunct="1">
              <a:spcBef>
                <a:spcPct val="0"/>
              </a:spcBef>
              <a:buClr>
                <a:srgbClr val="002C77"/>
              </a:buClr>
              <a:buFont typeface="Wingdings" panose="05000000000000000000" pitchFamily="2" charset="2"/>
              <a:buChar char="§"/>
            </a:pPr>
            <a:endParaRPr lang="en-US" sz="2000" i="1" dirty="0" smtClean="0">
              <a:solidFill>
                <a:schemeClr val="tx1"/>
              </a:solidFill>
            </a:endParaRPr>
          </a:p>
          <a:p>
            <a:pPr marL="1143000" lvl="2" indent="-342900" eaLnBrk="1" hangingPunct="1">
              <a:spcBef>
                <a:spcPct val="0"/>
              </a:spcBef>
              <a:buClr>
                <a:srgbClr val="002C77"/>
              </a:buClr>
              <a:buFont typeface="Wingdings" panose="05000000000000000000" pitchFamily="2" charset="2"/>
              <a:buChar char="§"/>
            </a:pPr>
            <a:endParaRPr lang="en-US" sz="2000" dirty="0" smtClean="0">
              <a:solidFill>
                <a:schemeClr val="tx1"/>
              </a:solidFill>
            </a:endParaRPr>
          </a:p>
          <a:p>
            <a:pPr marL="696913" lvl="1" indent="-171450" eaLnBrk="1" hangingPunct="1">
              <a:spcBef>
                <a:spcPct val="0"/>
              </a:spcBef>
              <a:buClr>
                <a:srgbClr val="002C77"/>
              </a:buClr>
              <a:buFont typeface="Wingdings" panose="05000000000000000000" pitchFamily="2" charset="2"/>
              <a:buChar char="§"/>
            </a:pPr>
            <a:endParaRPr lang="en-US" sz="2000" dirty="0" smtClean="0">
              <a:solidFill>
                <a:schemeClr val="tx1"/>
              </a:solidFill>
            </a:endParaRPr>
          </a:p>
          <a:p>
            <a:pPr marL="696913" lvl="1" indent="-171450" eaLnBrk="1" hangingPunct="1">
              <a:spcBef>
                <a:spcPct val="0"/>
              </a:spcBef>
              <a:buClr>
                <a:srgbClr val="002C77"/>
              </a:buClr>
              <a:buFont typeface="Wingdings" panose="05000000000000000000" pitchFamily="2" charset="2"/>
              <a:buChar char="§"/>
            </a:pPr>
            <a:endParaRPr lang="en-US" sz="2000" dirty="0" smtClean="0">
              <a:solidFill>
                <a:schemeClr val="tx1"/>
              </a:solidFill>
            </a:endParaRPr>
          </a:p>
          <a:p>
            <a:pPr marL="409575" indent="-285750" eaLnBrk="1" hangingPunct="1">
              <a:spcBef>
                <a:spcPct val="0"/>
              </a:spcBef>
              <a:buClr>
                <a:srgbClr val="002C77"/>
              </a:buClr>
              <a:buFont typeface="Wingdings" panose="05000000000000000000" pitchFamily="2" charset="2"/>
              <a:buChar char="§"/>
            </a:pPr>
            <a:endParaRPr lang="en-US" sz="2000" dirty="0" smtClean="0">
              <a:solidFill>
                <a:schemeClr val="tx1"/>
              </a:solidFill>
            </a:endParaRPr>
          </a:p>
          <a:p>
            <a:pPr marL="409575" indent="-285750" eaLnBrk="1" hangingPunct="1">
              <a:spcBef>
                <a:spcPct val="0"/>
              </a:spcBef>
              <a:buClr>
                <a:srgbClr val="002C77"/>
              </a:buClr>
              <a:buFont typeface="Wingdings" panose="05000000000000000000" pitchFamily="2" charset="2"/>
              <a:buChar char="§"/>
            </a:pPr>
            <a:endParaRPr lang="en-US" sz="2000" dirty="0" smtClean="0">
              <a:solidFill>
                <a:schemeClr val="tx1"/>
              </a:solidFill>
            </a:endParaRPr>
          </a:p>
          <a:p>
            <a:pPr marL="409575" indent="-285750" eaLnBrk="1" hangingPunct="1">
              <a:buClr>
                <a:srgbClr val="002C77"/>
              </a:buClr>
              <a:buFont typeface="Wingdings" panose="05000000000000000000" pitchFamily="2" charset="2"/>
              <a:buChar char="§"/>
            </a:pPr>
            <a:endParaRPr lang="en-US" sz="2000" dirty="0" smtClean="0">
              <a:solidFill>
                <a:schemeClr val="tx1"/>
              </a:solidFill>
            </a:endParaRPr>
          </a:p>
        </p:txBody>
      </p:sp>
    </p:spTree>
    <p:extLst>
      <p:ext uri="{BB962C8B-B14F-4D97-AF65-F5344CB8AC3E}">
        <p14:creationId xmlns:p14="http://schemas.microsoft.com/office/powerpoint/2010/main" val="3026024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Board Fellow (“BF”) Role</a:t>
            </a:r>
            <a:endParaRPr lang="en-US" dirty="0">
              <a:ea typeface="ＭＳ Ｐゴシック" charset="0"/>
            </a:endParaRPr>
          </a:p>
        </p:txBody>
      </p:sp>
      <p:sp>
        <p:nvSpPr>
          <p:cNvPr id="28676" name="Content Placeholder 2"/>
          <p:cNvSpPr txBox="1">
            <a:spLocks/>
          </p:cNvSpPr>
          <p:nvPr/>
        </p:nvSpPr>
        <p:spPr bwMode="auto">
          <a:xfrm>
            <a:off x="609600" y="1295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marL="342900" indent="-342900" eaLnBrk="1" hangingPunct="1">
              <a:spcBef>
                <a:spcPts val="1200"/>
              </a:spcBef>
              <a:spcAft>
                <a:spcPts val="600"/>
              </a:spcAft>
              <a:buClr>
                <a:srgbClr val="002C77"/>
              </a:buClr>
              <a:buSzPct val="100000"/>
              <a:buFont typeface="Wingdings" panose="05000000000000000000" pitchFamily="2" charset="2"/>
              <a:buChar char="§"/>
              <a:tabLst>
                <a:tab pos="460375" algn="l"/>
                <a:tab pos="914400" algn="l"/>
                <a:tab pos="1374775" algn="l"/>
                <a:tab pos="1828800" algn="l"/>
                <a:tab pos="2289175" algn="l"/>
              </a:tabLst>
            </a:pPr>
            <a:r>
              <a:rPr lang="en-US" sz="2000" dirty="0" smtClean="0">
                <a:latin typeface="Helvetica" panose="020B0604020202020204" pitchFamily="34" charset="0"/>
                <a:ea typeface="+mn-ea"/>
                <a:cs typeface="Helvetica" panose="020B0604020202020204" pitchFamily="34" charset="0"/>
              </a:rPr>
              <a:t>14 month commitment (March 2015 – graduation)</a:t>
            </a:r>
          </a:p>
          <a:p>
            <a:pPr marL="342900" indent="-342900" eaLnBrk="1" hangingPunct="1">
              <a:spcBef>
                <a:spcPts val="1200"/>
              </a:spcBef>
              <a:spcAft>
                <a:spcPts val="600"/>
              </a:spcAft>
              <a:buClr>
                <a:srgbClr val="002C77"/>
              </a:buClr>
              <a:buSzPct val="85000"/>
              <a:buFont typeface="Wingdings" panose="05000000000000000000" pitchFamily="2" charset="2"/>
              <a:buChar char="§"/>
              <a:tabLst>
                <a:tab pos="460375" algn="l"/>
                <a:tab pos="914400" algn="l"/>
                <a:tab pos="1374775" algn="l"/>
                <a:tab pos="1828800" algn="l"/>
                <a:tab pos="2289175" algn="l"/>
              </a:tabLst>
            </a:pPr>
            <a:r>
              <a:rPr lang="en-US" sz="2000" dirty="0">
                <a:latin typeface="Helvetica" panose="020B0604020202020204" pitchFamily="34" charset="0"/>
                <a:cs typeface="Helvetica" panose="020B0604020202020204" pitchFamily="34" charset="0"/>
              </a:rPr>
              <a:t>Approximate time commitment is 10-15 hours per month</a:t>
            </a:r>
          </a:p>
          <a:p>
            <a:pPr marL="342900" indent="-342900" eaLnBrk="1" hangingPunct="1">
              <a:spcBef>
                <a:spcPts val="1200"/>
              </a:spcBef>
              <a:spcAft>
                <a:spcPts val="600"/>
              </a:spcAft>
              <a:buClr>
                <a:srgbClr val="002C77"/>
              </a:buClr>
              <a:buSzPct val="85000"/>
              <a:buFont typeface="Wingdings" panose="05000000000000000000" pitchFamily="2" charset="2"/>
              <a:buChar char="§"/>
              <a:tabLst>
                <a:tab pos="460375" algn="l"/>
                <a:tab pos="914400" algn="l"/>
                <a:tab pos="1374775" algn="l"/>
                <a:tab pos="1828800" algn="l"/>
                <a:tab pos="2289175" algn="l"/>
              </a:tabLst>
            </a:pPr>
            <a:r>
              <a:rPr lang="en-US" sz="2000" dirty="0" smtClean="0">
                <a:latin typeface="Helvetica" panose="020B0604020202020204" pitchFamily="34" charset="0"/>
                <a:ea typeface="+mn-ea"/>
                <a:cs typeface="Helvetica" panose="020B0604020202020204" pitchFamily="34" charset="0"/>
              </a:rPr>
              <a:t>Support mission and vision of a </a:t>
            </a:r>
            <a:r>
              <a:rPr lang="en-US" sz="2000" dirty="0">
                <a:latin typeface="Helvetica" panose="020B0604020202020204" pitchFamily="34" charset="0"/>
                <a:ea typeface="+mn-ea"/>
                <a:cs typeface="Helvetica" panose="020B0604020202020204" pitchFamily="34" charset="0"/>
              </a:rPr>
              <a:t>local </a:t>
            </a:r>
            <a:r>
              <a:rPr lang="en-US" sz="2000" dirty="0" smtClean="0">
                <a:latin typeface="Helvetica" panose="020B0604020202020204" pitchFamily="34" charset="0"/>
                <a:ea typeface="+mn-ea"/>
                <a:cs typeface="Helvetica" panose="020B0604020202020204" pitchFamily="34" charset="0"/>
              </a:rPr>
              <a:t>non-profit </a:t>
            </a:r>
            <a:r>
              <a:rPr lang="en-US" sz="2000" dirty="0">
                <a:latin typeface="Helvetica" panose="020B0604020202020204" pitchFamily="34" charset="0"/>
                <a:ea typeface="+mn-ea"/>
                <a:cs typeface="Helvetica" panose="020B0604020202020204" pitchFamily="34" charset="0"/>
              </a:rPr>
              <a:t>as non-voting </a:t>
            </a:r>
            <a:r>
              <a:rPr lang="en-US" sz="2000" dirty="0" smtClean="0">
                <a:latin typeface="Helvetica" panose="020B0604020202020204" pitchFamily="34" charset="0"/>
                <a:ea typeface="+mn-ea"/>
                <a:cs typeface="Helvetica" panose="020B0604020202020204" pitchFamily="34" charset="0"/>
              </a:rPr>
              <a:t>board member </a:t>
            </a:r>
          </a:p>
          <a:p>
            <a:pPr marL="812800" lvl="1" indent="-342900" eaLnBrk="1" hangingPunct="1">
              <a:spcBef>
                <a:spcPts val="1200"/>
              </a:spcBef>
              <a:spcAft>
                <a:spcPts val="600"/>
              </a:spcAft>
              <a:buClr>
                <a:srgbClr val="002C77"/>
              </a:buClr>
              <a:buSzPct val="85000"/>
              <a:buFont typeface="Helvetica" panose="020B0604020202020204" pitchFamily="34" charset="0"/>
              <a:buChar char="‒"/>
              <a:tabLst>
                <a:tab pos="460375" algn="l"/>
                <a:tab pos="914400" algn="l"/>
                <a:tab pos="1374775" algn="l"/>
                <a:tab pos="1828800" algn="l"/>
                <a:tab pos="2289175" algn="l"/>
              </a:tabLst>
            </a:pPr>
            <a:r>
              <a:rPr lang="en-US" sz="2000" dirty="0" smtClean="0">
                <a:latin typeface="Helvetica" panose="020B0604020202020204" pitchFamily="34" charset="0"/>
                <a:ea typeface="+mn-ea"/>
                <a:cs typeface="Helvetica" panose="020B0604020202020204" pitchFamily="34" charset="0"/>
              </a:rPr>
              <a:t>Attend monthly Board and Subcommittee meetings</a:t>
            </a:r>
          </a:p>
          <a:p>
            <a:pPr marL="812800" lvl="1" indent="-342900" eaLnBrk="1" hangingPunct="1">
              <a:spcBef>
                <a:spcPts val="1200"/>
              </a:spcBef>
              <a:spcAft>
                <a:spcPts val="600"/>
              </a:spcAft>
              <a:buClr>
                <a:srgbClr val="002C77"/>
              </a:buClr>
              <a:buSzPct val="85000"/>
              <a:buFont typeface="Helvetica" panose="020B0604020202020204" pitchFamily="34" charset="0"/>
              <a:buChar char="‒"/>
              <a:tabLst>
                <a:tab pos="460375" algn="l"/>
                <a:tab pos="914400" algn="l"/>
                <a:tab pos="1374775" algn="l"/>
                <a:tab pos="1828800" algn="l"/>
                <a:tab pos="2289175" algn="l"/>
              </a:tabLst>
            </a:pPr>
            <a:r>
              <a:rPr lang="en-US" sz="2000" dirty="0" smtClean="0">
                <a:latin typeface="Helvetica" panose="020B0604020202020204" pitchFamily="34" charset="0"/>
                <a:ea typeface="+mn-ea"/>
                <a:cs typeface="Helvetica" panose="020B0604020202020204" pitchFamily="34" charset="0"/>
              </a:rPr>
              <a:t>The majority of BFs complete a project with their non-profit</a:t>
            </a:r>
          </a:p>
          <a:p>
            <a:pPr marL="342900" indent="-342900" eaLnBrk="1" hangingPunct="1">
              <a:spcBef>
                <a:spcPts val="1200"/>
              </a:spcBef>
              <a:spcAft>
                <a:spcPts val="600"/>
              </a:spcAft>
              <a:buClr>
                <a:srgbClr val="002C77"/>
              </a:buClr>
              <a:buSzPct val="85000"/>
              <a:buFont typeface="Wingdings" panose="05000000000000000000" pitchFamily="2" charset="2"/>
              <a:buChar char="§"/>
              <a:tabLst>
                <a:tab pos="460375" algn="l"/>
                <a:tab pos="914400" algn="l"/>
                <a:tab pos="1374775" algn="l"/>
                <a:tab pos="1828800" algn="l"/>
                <a:tab pos="2289175" algn="l"/>
              </a:tabLst>
            </a:pPr>
            <a:r>
              <a:rPr lang="en-US" sz="2000" dirty="0" smtClean="0">
                <a:latin typeface="Helvetica" panose="020B0604020202020204" pitchFamily="34" charset="0"/>
                <a:ea typeface="+mn-ea"/>
                <a:cs typeface="Helvetica" panose="020B0604020202020204" pitchFamily="34" charset="0"/>
              </a:rPr>
              <a:t>Develop </a:t>
            </a:r>
            <a:r>
              <a:rPr lang="en-US" sz="2000" dirty="0">
                <a:latin typeface="Helvetica" panose="020B0604020202020204" pitchFamily="34" charset="0"/>
                <a:ea typeface="+mn-ea"/>
                <a:cs typeface="Helvetica" panose="020B0604020202020204" pitchFamily="34" charset="0"/>
              </a:rPr>
              <a:t>relationships within your </a:t>
            </a:r>
            <a:r>
              <a:rPr lang="en-US" sz="2000" dirty="0" smtClean="0">
                <a:latin typeface="Helvetica" panose="020B0604020202020204" pitchFamily="34" charset="0"/>
                <a:ea typeface="+mn-ea"/>
                <a:cs typeface="Helvetica" panose="020B0604020202020204" pitchFamily="34" charset="0"/>
              </a:rPr>
              <a:t>non-profit </a:t>
            </a:r>
            <a:r>
              <a:rPr lang="en-US" sz="2000" dirty="0">
                <a:latin typeface="Helvetica" panose="020B0604020202020204" pitchFamily="34" charset="0"/>
                <a:ea typeface="+mn-ea"/>
                <a:cs typeface="Helvetica" panose="020B0604020202020204" pitchFamily="34" charset="0"/>
              </a:rPr>
              <a:t>and Board </a:t>
            </a:r>
            <a:r>
              <a:rPr lang="en-US" sz="2000" dirty="0" smtClean="0">
                <a:latin typeface="Helvetica" panose="020B0604020202020204" pitchFamily="34" charset="0"/>
                <a:ea typeface="+mn-ea"/>
                <a:cs typeface="Helvetica" panose="020B0604020202020204" pitchFamily="34" charset="0"/>
              </a:rPr>
              <a:t>Fellow community</a:t>
            </a:r>
            <a:endParaRPr lang="en-US" sz="2000" dirty="0">
              <a:latin typeface="Helvetica" panose="020B0604020202020204" pitchFamily="34" charset="0"/>
              <a:ea typeface="+mn-ea"/>
              <a:cs typeface="Helvetica" panose="020B0604020202020204" pitchFamily="34" charset="0"/>
            </a:endParaRPr>
          </a:p>
          <a:p>
            <a:pPr marL="342900" indent="-342900" eaLnBrk="1" hangingPunct="1">
              <a:spcBef>
                <a:spcPts val="1200"/>
              </a:spcBef>
              <a:spcAft>
                <a:spcPts val="600"/>
              </a:spcAft>
              <a:buClr>
                <a:srgbClr val="002C77"/>
              </a:buClr>
              <a:buSzPct val="85000"/>
              <a:buFont typeface="Wingdings" panose="05000000000000000000" pitchFamily="2" charset="2"/>
              <a:buChar char="§"/>
              <a:tabLst>
                <a:tab pos="460375" algn="l"/>
                <a:tab pos="914400" algn="l"/>
                <a:tab pos="1374775" algn="l"/>
                <a:tab pos="1828800" algn="l"/>
                <a:tab pos="2289175" algn="l"/>
              </a:tabLst>
            </a:pPr>
            <a:r>
              <a:rPr lang="en-US" sz="2000" dirty="0" smtClean="0">
                <a:latin typeface="Helvetica" panose="020B0604020202020204" pitchFamily="34" charset="0"/>
                <a:ea typeface="+mn-ea"/>
                <a:cs typeface="Helvetica" panose="020B0604020202020204" pitchFamily="34" charset="0"/>
              </a:rPr>
              <a:t>Participate in monthly Pod Meetings with your BFC and monthly Mastermind Meetings (trainings, case discussions, speaker events)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eaLnBrk="1" hangingPunct="1">
              <a:spcBef>
                <a:spcPts val="1200"/>
              </a:spcBef>
              <a:spcAft>
                <a:spcPts val="600"/>
              </a:spcAft>
              <a:buClr>
                <a:srgbClr val="002C77"/>
              </a:buClr>
              <a:buSzPct val="85000"/>
              <a:buFont typeface="Wingdings" panose="05000000000000000000" pitchFamily="2" charset="2"/>
              <a:buChar char="§"/>
              <a:tabLst>
                <a:tab pos="460375" algn="l"/>
                <a:tab pos="914400" algn="l"/>
                <a:tab pos="1374775" algn="l"/>
                <a:tab pos="1828800" algn="l"/>
                <a:tab pos="2289175" algn="l"/>
              </a:tabLst>
            </a:pPr>
            <a:endParaRPr lang="en-US" sz="2000" dirty="0" smtClean="0">
              <a:latin typeface="Helvetica" panose="020B0604020202020204" pitchFamily="34" charset="0"/>
              <a:ea typeface="+mn-ea"/>
              <a:cs typeface="Helvetica" panose="020B0604020202020204" pitchFamily="34" charset="0"/>
            </a:endParaRPr>
          </a:p>
          <a:p>
            <a:pPr marL="342900" indent="-342900" eaLnBrk="1" hangingPunct="1">
              <a:spcBef>
                <a:spcPts val="1200"/>
              </a:spcBef>
              <a:spcAft>
                <a:spcPts val="600"/>
              </a:spcAft>
              <a:buClr>
                <a:srgbClr val="002C77"/>
              </a:buClr>
              <a:buSzPct val="85000"/>
              <a:buFont typeface="Wingdings" panose="05000000000000000000" pitchFamily="2" charset="2"/>
              <a:buChar char="§"/>
              <a:tabLst>
                <a:tab pos="460375" algn="l"/>
                <a:tab pos="914400" algn="l"/>
                <a:tab pos="1374775" algn="l"/>
                <a:tab pos="1828800" algn="l"/>
                <a:tab pos="2289175" algn="l"/>
              </a:tabLst>
            </a:pPr>
            <a:endParaRPr lang="en-US" sz="2000" dirty="0" smtClean="0">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387519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t>Why Apply?</a:t>
            </a:r>
          </a:p>
        </p:txBody>
      </p:sp>
      <p:sp>
        <p:nvSpPr>
          <p:cNvPr id="15" name="Rectangle 14"/>
          <p:cNvSpPr/>
          <p:nvPr/>
        </p:nvSpPr>
        <p:spPr bwMode="auto">
          <a:xfrm>
            <a:off x="685799" y="1273366"/>
            <a:ext cx="1992217" cy="1447800"/>
          </a:xfrm>
          <a:prstGeom prst="rect">
            <a:avLst/>
          </a:prstGeom>
          <a:solidFill>
            <a:srgbClr val="4F81BD"/>
          </a:solidFill>
          <a:ln w="9525" cap="flat" cmpd="sng" algn="ctr">
            <a:solidFill>
              <a:srgbClr val="002C77"/>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200" b="1" i="0" u="none" strike="noStrike" cap="none" normalizeH="0" baseline="0" dirty="0" smtClean="0">
                <a:ln>
                  <a:noFill/>
                </a:ln>
                <a:solidFill>
                  <a:schemeClr val="bg1"/>
                </a:solidFill>
                <a:effectLst/>
                <a:latin typeface="Helvetica" panose="020B0604020202020204" pitchFamily="34" charset="0"/>
                <a:cs typeface="Helvetica" panose="020B0604020202020204" pitchFamily="34" charset="0"/>
              </a:rPr>
              <a:t>Service</a:t>
            </a:r>
          </a:p>
        </p:txBody>
      </p:sp>
      <p:sp>
        <p:nvSpPr>
          <p:cNvPr id="16" name="Rectangle 15"/>
          <p:cNvSpPr/>
          <p:nvPr/>
        </p:nvSpPr>
        <p:spPr bwMode="auto">
          <a:xfrm>
            <a:off x="2808382" y="1273366"/>
            <a:ext cx="5726017" cy="1447800"/>
          </a:xfrm>
          <a:prstGeom prst="rect">
            <a:avLst/>
          </a:prstGeom>
          <a:noFill/>
          <a:ln w="9525" cap="flat" cmpd="sng" algn="ctr">
            <a:solidFill>
              <a:srgbClr val="002C77"/>
            </a:solidFill>
            <a:prstDash val="solid"/>
            <a:round/>
            <a:headEnd type="none" w="med" len="med"/>
            <a:tailEnd type="none" w="med" len="med"/>
          </a:ln>
          <a:effectLst/>
        </p:spPr>
        <p:txBody>
          <a:bodyPr vert="horz" wrap="square" lIns="91440" tIns="0" rIns="0" bIns="0" numCol="1" rtlCol="0" anchor="ctr" anchorCtr="0" compatLnSpc="1">
            <a:prstTxWarp prst="textNoShape">
              <a:avLst/>
            </a:prstTxWarp>
            <a:noAutofit/>
          </a:bodyPr>
          <a:lstStyle/>
          <a:p>
            <a:pPr marL="461772" indent="-342900">
              <a:buClr>
                <a:srgbClr val="002C77"/>
              </a:buClr>
              <a:buSzPts val="1800"/>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Gain valuable community leadership experience</a:t>
            </a:r>
            <a:endParaRPr lang="en-US" dirty="0">
              <a:latin typeface="Helvetica" panose="020B0604020202020204" pitchFamily="34" charset="0"/>
              <a:cs typeface="Helvetica" panose="020B0604020202020204" pitchFamily="34" charset="0"/>
            </a:endParaRPr>
          </a:p>
          <a:p>
            <a:pPr marL="461772" indent="-342900">
              <a:buClr>
                <a:srgbClr val="002C77"/>
              </a:buClr>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Learn about </a:t>
            </a:r>
            <a:r>
              <a:rPr lang="en-US" dirty="0" smtClean="0">
                <a:solidFill>
                  <a:srgbClr val="000000"/>
                </a:solidFill>
                <a:latin typeface="Helvetica" panose="020B0604020202020204" pitchFamily="34" charset="0"/>
                <a:cs typeface="Helvetica" panose="020B0604020202020204" pitchFamily="34" charset="0"/>
              </a:rPr>
              <a:t>non-profit </a:t>
            </a:r>
            <a:r>
              <a:rPr lang="en-US" dirty="0">
                <a:solidFill>
                  <a:srgbClr val="000000"/>
                </a:solidFill>
                <a:latin typeface="Helvetica" panose="020B0604020202020204" pitchFamily="34" charset="0"/>
                <a:cs typeface="Helvetica" panose="020B0604020202020204" pitchFamily="34" charset="0"/>
              </a:rPr>
              <a:t>governance through trainings, workshops, and expert </a:t>
            </a:r>
            <a:r>
              <a:rPr lang="en-US" dirty="0" smtClean="0">
                <a:solidFill>
                  <a:srgbClr val="000000"/>
                </a:solidFill>
                <a:latin typeface="Helvetica" panose="020B0604020202020204" pitchFamily="34" charset="0"/>
                <a:cs typeface="Helvetica" panose="020B0604020202020204" pitchFamily="34" charset="0"/>
              </a:rPr>
              <a:t>speakers</a:t>
            </a:r>
          </a:p>
          <a:p>
            <a:pPr marL="461772" indent="-342900">
              <a:buClr>
                <a:srgbClr val="002C77"/>
              </a:buClr>
              <a:buFont typeface="Wingdings" panose="05000000000000000000" pitchFamily="2" charset="2"/>
              <a:buChar char="§"/>
            </a:pPr>
            <a:r>
              <a:rPr lang="en-US" dirty="0" smtClean="0">
                <a:solidFill>
                  <a:srgbClr val="000000"/>
                </a:solidFill>
                <a:effectLst/>
                <a:latin typeface="Helvetica" panose="020B0604020202020204" pitchFamily="34" charset="0"/>
                <a:cs typeface="Helvetica" panose="020B0604020202020204" pitchFamily="34" charset="0"/>
              </a:rPr>
              <a:t>Apply your business knowledge to a non-profit setting</a:t>
            </a:r>
            <a:endParaRPr lang="en-US" dirty="0">
              <a:effectLst/>
              <a:latin typeface="Helvetica" panose="020B0604020202020204" pitchFamily="34" charset="0"/>
              <a:cs typeface="Helvetica" panose="020B0604020202020204" pitchFamily="34" charset="0"/>
            </a:endParaRPr>
          </a:p>
        </p:txBody>
      </p:sp>
      <p:sp>
        <p:nvSpPr>
          <p:cNvPr id="21" name="Rectangle 20"/>
          <p:cNvSpPr/>
          <p:nvPr/>
        </p:nvSpPr>
        <p:spPr bwMode="auto">
          <a:xfrm>
            <a:off x="685799" y="2839596"/>
            <a:ext cx="1992217" cy="1371600"/>
          </a:xfrm>
          <a:prstGeom prst="rect">
            <a:avLst/>
          </a:prstGeom>
          <a:solidFill>
            <a:srgbClr val="4F81BD"/>
          </a:solidFill>
          <a:ln w="9525" cap="flat" cmpd="sng" algn="ctr">
            <a:solidFill>
              <a:srgbClr val="002C77"/>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200" b="1" dirty="0" smtClean="0">
                <a:solidFill>
                  <a:schemeClr val="bg1"/>
                </a:solidFill>
                <a:latin typeface="Helvetica" panose="020B0604020202020204" pitchFamily="34" charset="0"/>
                <a:cs typeface="Helvetica" panose="020B0604020202020204" pitchFamily="34" charset="0"/>
              </a:rPr>
              <a:t>Community</a:t>
            </a:r>
            <a:endParaRPr kumimoji="0" lang="en-US" sz="2200" b="1" i="0" u="none" strike="noStrike" cap="none" normalizeH="0" baseline="0" dirty="0" smtClean="0">
              <a:ln>
                <a:noFill/>
              </a:ln>
              <a:solidFill>
                <a:schemeClr val="bg1"/>
              </a:solidFill>
              <a:effectLst/>
              <a:latin typeface="Helvetica" panose="020B0604020202020204" pitchFamily="34" charset="0"/>
              <a:cs typeface="Helvetica" panose="020B0604020202020204" pitchFamily="34" charset="0"/>
            </a:endParaRPr>
          </a:p>
        </p:txBody>
      </p:sp>
      <p:sp>
        <p:nvSpPr>
          <p:cNvPr id="22" name="Rectangle 21"/>
          <p:cNvSpPr/>
          <p:nvPr/>
        </p:nvSpPr>
        <p:spPr bwMode="auto">
          <a:xfrm>
            <a:off x="2819399" y="2839596"/>
            <a:ext cx="5726017" cy="1371600"/>
          </a:xfrm>
          <a:prstGeom prst="rect">
            <a:avLst/>
          </a:prstGeom>
          <a:noFill/>
          <a:ln w="9525" cap="flat" cmpd="sng" algn="ctr">
            <a:solidFill>
              <a:srgbClr val="002C77"/>
            </a:solidFill>
            <a:prstDash val="solid"/>
            <a:round/>
            <a:headEnd type="none" w="med" len="med"/>
            <a:tailEnd type="none" w="med" len="med"/>
          </a:ln>
          <a:effectLst/>
        </p:spPr>
        <p:txBody>
          <a:bodyPr vert="horz" wrap="square" lIns="91440" tIns="0" rIns="0" bIns="0" numCol="1" rtlCol="0" anchor="ctr" anchorCtr="0" compatLnSpc="1">
            <a:prstTxWarp prst="textNoShape">
              <a:avLst/>
            </a:prstTxWarp>
            <a:noAutofit/>
          </a:bodyPr>
          <a:lstStyle/>
          <a:p>
            <a:pPr marL="461772" indent="-342900">
              <a:buClr>
                <a:srgbClr val="002C77"/>
              </a:buClr>
              <a:buSzPts val="1800"/>
              <a:buFont typeface="Wingdings" panose="05000000000000000000" pitchFamily="2" charset="2"/>
              <a:buChar char="§"/>
            </a:pPr>
            <a:r>
              <a:rPr lang="en-US" dirty="0" smtClean="0">
                <a:solidFill>
                  <a:srgbClr val="000000"/>
                </a:solidFill>
                <a:latin typeface="Helvetica" panose="020B0604020202020204" pitchFamily="34" charset="0"/>
                <a:cs typeface="Helvetica" panose="020B0604020202020204" pitchFamily="34" charset="0"/>
              </a:rPr>
              <a:t>Engage with a cohort of 40 like-minded students sharing similar experiences</a:t>
            </a:r>
          </a:p>
          <a:p>
            <a:pPr marL="461772" indent="-342900">
              <a:buClr>
                <a:srgbClr val="002C77"/>
              </a:buClr>
              <a:buSzPts val="1800"/>
              <a:buFont typeface="Wingdings" panose="05000000000000000000" pitchFamily="2" charset="2"/>
              <a:buChar char="§"/>
            </a:pPr>
            <a:r>
              <a:rPr lang="en-US" dirty="0" smtClean="0">
                <a:solidFill>
                  <a:srgbClr val="000000"/>
                </a:solidFill>
                <a:latin typeface="Helvetica" panose="020B0604020202020204" pitchFamily="34" charset="0"/>
                <a:cs typeface="Helvetica" panose="020B0604020202020204" pitchFamily="34" charset="0"/>
              </a:rPr>
              <a:t>Make connections that strengthen Philadelphia’s non-profit ecosystem</a:t>
            </a:r>
            <a:endParaRPr lang="en-US" dirty="0">
              <a:effectLst/>
              <a:latin typeface="Helvetica" panose="020B0604020202020204" pitchFamily="34" charset="0"/>
              <a:cs typeface="Helvetica" panose="020B0604020202020204" pitchFamily="34" charset="0"/>
            </a:endParaRPr>
          </a:p>
        </p:txBody>
      </p:sp>
      <p:sp>
        <p:nvSpPr>
          <p:cNvPr id="23" name="Rectangle 22"/>
          <p:cNvSpPr/>
          <p:nvPr/>
        </p:nvSpPr>
        <p:spPr bwMode="auto">
          <a:xfrm>
            <a:off x="685799" y="4375532"/>
            <a:ext cx="1992217" cy="1491868"/>
          </a:xfrm>
          <a:prstGeom prst="rect">
            <a:avLst/>
          </a:prstGeom>
          <a:solidFill>
            <a:srgbClr val="4F81BD"/>
          </a:solidFill>
          <a:ln w="9525" cap="flat" cmpd="sng" algn="ctr">
            <a:solidFill>
              <a:srgbClr val="002C77"/>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200" b="1" i="0" u="none" strike="noStrike" cap="none" normalizeH="0" baseline="0" dirty="0" smtClean="0">
                <a:ln>
                  <a:noFill/>
                </a:ln>
                <a:solidFill>
                  <a:schemeClr val="bg1"/>
                </a:solidFill>
                <a:effectLst/>
                <a:latin typeface="Helvetica" panose="020B0604020202020204" pitchFamily="34" charset="0"/>
                <a:cs typeface="Helvetica" panose="020B0604020202020204" pitchFamily="34" charset="0"/>
              </a:rPr>
              <a:t>Leadership</a:t>
            </a:r>
          </a:p>
        </p:txBody>
      </p:sp>
      <p:sp>
        <p:nvSpPr>
          <p:cNvPr id="24" name="Rectangle 23"/>
          <p:cNvSpPr/>
          <p:nvPr/>
        </p:nvSpPr>
        <p:spPr bwMode="auto">
          <a:xfrm>
            <a:off x="2819399" y="4375532"/>
            <a:ext cx="5726017" cy="1491868"/>
          </a:xfrm>
          <a:prstGeom prst="rect">
            <a:avLst/>
          </a:prstGeom>
          <a:noFill/>
          <a:ln w="9525" cap="flat" cmpd="sng" algn="ctr">
            <a:solidFill>
              <a:srgbClr val="002C77"/>
            </a:solidFill>
            <a:prstDash val="solid"/>
            <a:round/>
            <a:headEnd type="none" w="med" len="med"/>
            <a:tailEnd type="none" w="med" len="med"/>
          </a:ln>
          <a:effectLst/>
        </p:spPr>
        <p:txBody>
          <a:bodyPr vert="horz" wrap="square" lIns="91440" tIns="0" rIns="0" bIns="0" numCol="1" rtlCol="0" anchor="ctr" anchorCtr="0" compatLnSpc="1">
            <a:prstTxWarp prst="textNoShape">
              <a:avLst/>
            </a:prstTxWarp>
            <a:noAutofit/>
          </a:bodyPr>
          <a:lstStyle/>
          <a:p>
            <a:pPr marL="461772" indent="-342900">
              <a:buClr>
                <a:srgbClr val="002C77"/>
              </a:buClr>
              <a:buSzPts val="1800"/>
              <a:buFont typeface="Wingdings" panose="05000000000000000000" pitchFamily="2" charset="2"/>
              <a:buChar char="§"/>
            </a:pPr>
            <a:r>
              <a:rPr lang="en-US" dirty="0" smtClean="0">
                <a:solidFill>
                  <a:srgbClr val="000000"/>
                </a:solidFill>
                <a:latin typeface="Helvetica" panose="020B0604020202020204" pitchFamily="34" charset="0"/>
                <a:cs typeface="Helvetica" panose="020B0604020202020204" pitchFamily="34" charset="0"/>
              </a:rPr>
              <a:t>Serve as an ambassador of Wharton (only externally facing Fellowship)</a:t>
            </a:r>
          </a:p>
          <a:p>
            <a:pPr marL="461772" indent="-342900">
              <a:buClr>
                <a:srgbClr val="002C77"/>
              </a:buClr>
              <a:buSzPts val="1800"/>
              <a:buFont typeface="Wingdings" panose="05000000000000000000" pitchFamily="2" charset="2"/>
              <a:buChar char="§"/>
            </a:pPr>
            <a:r>
              <a:rPr lang="en-US" dirty="0" smtClean="0">
                <a:solidFill>
                  <a:srgbClr val="000000"/>
                </a:solidFill>
                <a:effectLst/>
                <a:latin typeface="Helvetica" panose="020B0604020202020204" pitchFamily="34" charset="0"/>
                <a:cs typeface="Helvetica" panose="020B0604020202020204" pitchFamily="34" charset="0"/>
              </a:rPr>
              <a:t>Develop skills related to influence, teamwork, communication, diplomacy, and emotional intelligence</a:t>
            </a:r>
            <a:endParaRPr lang="en-US" dirty="0">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519608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nowledge_master1-3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2238</TotalTime>
  <Words>889</Words>
  <Application>Microsoft Office PowerPoint</Application>
  <PresentationFormat>On-screen Show (4:3)</PresentationFormat>
  <Paragraphs>147</Paragraphs>
  <Slides>15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knowledge_master1-3_theme</vt:lpstr>
      <vt:lpstr>think-cell Slide</vt:lpstr>
      <vt:lpstr>Nonprofit Board FELLOWS Program  2015 - 2016</vt:lpstr>
      <vt:lpstr>Agenda</vt:lpstr>
      <vt:lpstr>Wharton Leadership Program Mission</vt:lpstr>
      <vt:lpstr>NBF Program Overview</vt:lpstr>
      <vt:lpstr>Nonprofit Board Leadership Team</vt:lpstr>
      <vt:lpstr>Nonprofit Board Fellow Program Structure</vt:lpstr>
      <vt:lpstr>NBF Coordinator (“BFC”) Role</vt:lpstr>
      <vt:lpstr>Board Fellow (“BF”) Role</vt:lpstr>
      <vt:lpstr>Why Apply?</vt:lpstr>
      <vt:lpstr>Board Fellow Commitment</vt:lpstr>
      <vt:lpstr>Nonprofit Placement</vt:lpstr>
      <vt:lpstr>Selection Criteria</vt:lpstr>
      <vt:lpstr>Key Dates</vt:lpstr>
      <vt:lpstr>Board Fellow Application</vt:lpstr>
      <vt:lpstr>PowerPoint Presentation</vt:lpstr>
    </vt:vector>
  </TitlesOfParts>
  <Company>The Wharton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tranac</dc:creator>
  <cp:lastModifiedBy>Dan Kaufman</cp:lastModifiedBy>
  <cp:revision>276</cp:revision>
  <cp:lastPrinted>2014-01-17T13:56:39Z</cp:lastPrinted>
  <dcterms:created xsi:type="dcterms:W3CDTF">2012-04-03T15:29:58Z</dcterms:created>
  <dcterms:modified xsi:type="dcterms:W3CDTF">2015-01-21T02:58:35Z</dcterms:modified>
</cp:coreProperties>
</file>